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theme/themeOverride4.xml" ContentType="application/vnd.openxmlformats-officedocument.themeOverr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harts/chart8.xml" ContentType="application/vnd.openxmlformats-officedocument.drawingml.char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charts/chart10.xml" ContentType="application/vnd.openxmlformats-officedocument.drawingml.char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theme/themeOverride9.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theme/themeOverride10.xml" ContentType="application/vnd.openxmlformats-officedocument.themeOverr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theme/themeOverride3.xml" ContentType="application/vnd.openxmlformats-officedocument.themeOverr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8" r:id="rId2"/>
    <p:sldId id="287" r:id="rId3"/>
    <p:sldId id="290" r:id="rId4"/>
    <p:sldId id="299" r:id="rId5"/>
    <p:sldId id="257" r:id="rId6"/>
    <p:sldId id="276" r:id="rId7"/>
    <p:sldId id="259" r:id="rId8"/>
    <p:sldId id="277" r:id="rId9"/>
    <p:sldId id="260" r:id="rId10"/>
    <p:sldId id="300" r:id="rId11"/>
    <p:sldId id="261" r:id="rId12"/>
    <p:sldId id="279" r:id="rId13"/>
    <p:sldId id="302" r:id="rId14"/>
    <p:sldId id="301" r:id="rId15"/>
    <p:sldId id="303" r:id="rId16"/>
    <p:sldId id="304" r:id="rId17"/>
    <p:sldId id="291" r:id="rId18"/>
    <p:sldId id="293" r:id="rId19"/>
    <p:sldId id="282" r:id="rId20"/>
    <p:sldId id="281" r:id="rId21"/>
    <p:sldId id="294" r:id="rId22"/>
    <p:sldId id="295" r:id="rId23"/>
    <p:sldId id="264" r:id="rId24"/>
    <p:sldId id="296" r:id="rId25"/>
    <p:sldId id="265" r:id="rId26"/>
    <p:sldId id="297" r:id="rId27"/>
    <p:sldId id="266" r:id="rId28"/>
    <p:sldId id="298" r:id="rId29"/>
    <p:sldId id="267" r:id="rId30"/>
    <p:sldId id="283" r:id="rId31"/>
    <p:sldId id="284" r:id="rId32"/>
    <p:sldId id="285" r:id="rId33"/>
    <p:sldId id="268" r:id="rId34"/>
    <p:sldId id="269" r:id="rId35"/>
    <p:sldId id="286" r:id="rId36"/>
    <p:sldId id="275" r:id="rId37"/>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3166CF"/>
    <a:srgbClr val="3E6FD2"/>
    <a:srgbClr val="2D5EC1"/>
    <a:srgbClr val="BDDEFF"/>
    <a:srgbClr val="99CCFF"/>
    <a:srgbClr val="808080"/>
    <a:srgbClr val="FFD62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2771" autoAdjust="0"/>
  </p:normalViewPr>
  <p:slideViewPr>
    <p:cSldViewPr>
      <p:cViewPr varScale="1">
        <p:scale>
          <a:sx n="60" d="100"/>
          <a:sy n="60" d="100"/>
        </p:scale>
        <p:origin x="-165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1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oleObject" Target="file:///C:\Users\wcorneli\Documents\PPCM\BSCourse_27June2012\grafiekjes%20voor%208.xlsx" TargetMode="External"/><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plotArea>
      <c:layout/>
      <c:barChart>
        <c:barDir val="col"/>
        <c:grouping val="percentStacked"/>
        <c:ser>
          <c:idx val="0"/>
          <c:order val="0"/>
          <c:tx>
            <c:strRef>
              <c:f>Sheet1!$B$3</c:f>
              <c:strCache>
                <c:ptCount val="1"/>
                <c:pt idx="0">
                  <c:v>base tranche</c:v>
                </c:pt>
              </c:strCache>
            </c:strRef>
          </c:tx>
          <c:val>
            <c:numRef>
              <c:f>Sheet1!$C$3:$E$3</c:f>
              <c:numCache>
                <c:formatCode>0%</c:formatCode>
                <c:ptCount val="3"/>
                <c:pt idx="0">
                  <c:v>1</c:v>
                </c:pt>
                <c:pt idx="1">
                  <c:v>0.60000000000000053</c:v>
                </c:pt>
                <c:pt idx="2">
                  <c:v>0.60000000000000053</c:v>
                </c:pt>
              </c:numCache>
            </c:numRef>
          </c:val>
        </c:ser>
        <c:ser>
          <c:idx val="1"/>
          <c:order val="1"/>
          <c:tx>
            <c:strRef>
              <c:f>Sheet1!$B$4</c:f>
              <c:strCache>
                <c:ptCount val="1"/>
                <c:pt idx="0">
                  <c:v>variable trance</c:v>
                </c:pt>
              </c:strCache>
            </c:strRef>
          </c:tx>
          <c:val>
            <c:numRef>
              <c:f>Sheet1!$C$4:$E$4</c:f>
              <c:numCache>
                <c:formatCode>0%</c:formatCode>
                <c:ptCount val="3"/>
                <c:pt idx="0">
                  <c:v>0</c:v>
                </c:pt>
                <c:pt idx="1">
                  <c:v>0.4</c:v>
                </c:pt>
                <c:pt idx="2">
                  <c:v>0.4</c:v>
                </c:pt>
              </c:numCache>
            </c:numRef>
          </c:val>
        </c:ser>
        <c:overlap val="100"/>
        <c:axId val="74436992"/>
        <c:axId val="74438528"/>
      </c:barChart>
      <c:catAx>
        <c:axId val="74436992"/>
        <c:scaling>
          <c:orientation val="minMax"/>
        </c:scaling>
        <c:axPos val="b"/>
        <c:tickLblPos val="nextTo"/>
        <c:crossAx val="74438528"/>
        <c:crosses val="autoZero"/>
        <c:auto val="1"/>
        <c:lblAlgn val="ctr"/>
        <c:lblOffset val="100"/>
      </c:catAx>
      <c:valAx>
        <c:axId val="74438528"/>
        <c:scaling>
          <c:orientation val="minMax"/>
        </c:scaling>
        <c:axPos val="l"/>
        <c:majorGridlines/>
        <c:numFmt formatCode="0%" sourceLinked="1"/>
        <c:tickLblPos val="nextTo"/>
        <c:crossAx val="74436992"/>
        <c:crosses val="autoZero"/>
        <c:crossBetween val="between"/>
      </c:valAx>
    </c:plotArea>
    <c:legend>
      <c:legendPos val="r"/>
      <c:layout/>
    </c:legend>
    <c:plotVisOnly val="1"/>
    <c:dispBlanksAs val="gap"/>
  </c:chart>
  <c:externalData r:id="rId2"/>
</c:chartSpace>
</file>

<file path=ppt/charts/chart10.xml><?xml version="1.0" encoding="utf-8"?>
<c:chartSpace xmlns:c="http://schemas.openxmlformats.org/drawingml/2006/chart" xmlns:a="http://schemas.openxmlformats.org/drawingml/2006/main" xmlns:r="http://schemas.openxmlformats.org/officeDocument/2006/relationships">
  <c:lang val="fr-BE"/>
  <c:clrMapOvr bg1="lt1" tx1="dk1" bg2="lt2" tx2="dk2" accent1="accent1" accent2="accent2" accent3="accent3" accent4="accent4" accent5="accent5" accent6="accent6" hlink="hlink" folHlink="folHlink"/>
  <c:chart>
    <c:plotArea>
      <c:layout/>
      <c:barChart>
        <c:barDir val="col"/>
        <c:grouping val="percentStacked"/>
        <c:ser>
          <c:idx val="0"/>
          <c:order val="0"/>
          <c:tx>
            <c:strRef>
              <c:f>Sheet1!$B$66</c:f>
              <c:strCache>
                <c:ptCount val="1"/>
                <c:pt idx="0">
                  <c:v>base tranche</c:v>
                </c:pt>
              </c:strCache>
            </c:strRef>
          </c:tx>
          <c:val>
            <c:numRef>
              <c:f>Sheet1!$C$66:$D$66</c:f>
              <c:numCache>
                <c:formatCode>0%</c:formatCode>
                <c:ptCount val="2"/>
                <c:pt idx="0">
                  <c:v>0.9</c:v>
                </c:pt>
                <c:pt idx="1">
                  <c:v>0.5</c:v>
                </c:pt>
              </c:numCache>
            </c:numRef>
          </c:val>
        </c:ser>
        <c:ser>
          <c:idx val="1"/>
          <c:order val="1"/>
          <c:tx>
            <c:strRef>
              <c:f>Sheet1!$B$67</c:f>
              <c:strCache>
                <c:ptCount val="1"/>
                <c:pt idx="0">
                  <c:v>variable trance</c:v>
                </c:pt>
              </c:strCache>
            </c:strRef>
          </c:tx>
          <c:val>
            <c:numRef>
              <c:f>Sheet1!$C$67:$D$67</c:f>
              <c:numCache>
                <c:formatCode>0%</c:formatCode>
                <c:ptCount val="2"/>
                <c:pt idx="0">
                  <c:v>0</c:v>
                </c:pt>
                <c:pt idx="1">
                  <c:v>0.5</c:v>
                </c:pt>
              </c:numCache>
            </c:numRef>
          </c:val>
        </c:ser>
        <c:ser>
          <c:idx val="2"/>
          <c:order val="2"/>
          <c:tx>
            <c:strRef>
              <c:f>Sheet1!$B$68</c:f>
              <c:strCache>
                <c:ptCount val="1"/>
                <c:pt idx="0">
                  <c:v>annual performance tranche</c:v>
                </c:pt>
              </c:strCache>
            </c:strRef>
          </c:tx>
          <c:spPr>
            <a:solidFill>
              <a:schemeClr val="accent6">
                <a:lumMod val="20000"/>
                <a:lumOff val="80000"/>
              </a:schemeClr>
            </a:solidFill>
          </c:spPr>
          <c:val>
            <c:numRef>
              <c:f>Sheet1!$C$68:$D$68</c:f>
              <c:numCache>
                <c:formatCode>0%</c:formatCode>
                <c:ptCount val="2"/>
                <c:pt idx="0">
                  <c:v>0.1</c:v>
                </c:pt>
                <c:pt idx="1">
                  <c:v>0</c:v>
                </c:pt>
              </c:numCache>
            </c:numRef>
          </c:val>
        </c:ser>
        <c:overlap val="100"/>
        <c:axId val="77910784"/>
        <c:axId val="77912320"/>
      </c:barChart>
      <c:catAx>
        <c:axId val="77910784"/>
        <c:scaling>
          <c:orientation val="minMax"/>
        </c:scaling>
        <c:axPos val="b"/>
        <c:tickLblPos val="nextTo"/>
        <c:crossAx val="77912320"/>
        <c:crosses val="autoZero"/>
        <c:auto val="1"/>
        <c:lblAlgn val="ctr"/>
        <c:lblOffset val="100"/>
      </c:catAx>
      <c:valAx>
        <c:axId val="77912320"/>
        <c:scaling>
          <c:orientation val="minMax"/>
        </c:scaling>
        <c:axPos val="l"/>
        <c:majorGridlines/>
        <c:numFmt formatCode="0%" sourceLinked="1"/>
        <c:tickLblPos val="nextTo"/>
        <c:crossAx val="77910784"/>
        <c:crosses val="autoZero"/>
        <c:crossBetween val="between"/>
      </c:valAx>
    </c:plotArea>
    <c:legend>
      <c:legendPos val="r"/>
      <c:layout/>
    </c:legend>
    <c:plotVisOnly val="1"/>
    <c:dispBlanksAs val="gap"/>
  </c:chart>
  <c:externalData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plotArea>
      <c:layout/>
      <c:barChart>
        <c:barDir val="col"/>
        <c:grouping val="percentStacked"/>
        <c:ser>
          <c:idx val="0"/>
          <c:order val="0"/>
          <c:tx>
            <c:strRef>
              <c:f>Sheet1!$B$75</c:f>
              <c:strCache>
                <c:ptCount val="1"/>
                <c:pt idx="0">
                  <c:v>base tranche</c:v>
                </c:pt>
              </c:strCache>
            </c:strRef>
          </c:tx>
          <c:val>
            <c:numRef>
              <c:f>Sheet1!$C$75:$E$75</c:f>
              <c:numCache>
                <c:formatCode>0%</c:formatCode>
                <c:ptCount val="3"/>
                <c:pt idx="0">
                  <c:v>0.9</c:v>
                </c:pt>
                <c:pt idx="1">
                  <c:v>0.9</c:v>
                </c:pt>
              </c:numCache>
            </c:numRef>
          </c:val>
        </c:ser>
        <c:ser>
          <c:idx val="1"/>
          <c:order val="1"/>
          <c:tx>
            <c:strRef>
              <c:f>Sheet1!$B$76</c:f>
              <c:strCache>
                <c:ptCount val="1"/>
                <c:pt idx="0">
                  <c:v>variable trance</c:v>
                </c:pt>
              </c:strCache>
            </c:strRef>
          </c:tx>
          <c:val>
            <c:numRef>
              <c:f>Sheet1!$C$76:$E$76</c:f>
              <c:numCache>
                <c:formatCode>0%</c:formatCode>
                <c:ptCount val="3"/>
                <c:pt idx="0">
                  <c:v>0</c:v>
                </c:pt>
                <c:pt idx="1">
                  <c:v>0</c:v>
                </c:pt>
                <c:pt idx="2">
                  <c:v>1</c:v>
                </c:pt>
              </c:numCache>
            </c:numRef>
          </c:val>
        </c:ser>
        <c:ser>
          <c:idx val="2"/>
          <c:order val="2"/>
          <c:tx>
            <c:strRef>
              <c:f>Sheet1!$B$77</c:f>
              <c:strCache>
                <c:ptCount val="1"/>
                <c:pt idx="0">
                  <c:v>annual performance tranche</c:v>
                </c:pt>
              </c:strCache>
            </c:strRef>
          </c:tx>
          <c:spPr>
            <a:solidFill>
              <a:srgbClr val="F79646">
                <a:lumMod val="20000"/>
                <a:lumOff val="80000"/>
              </a:srgbClr>
            </a:solidFill>
          </c:spPr>
          <c:val>
            <c:numRef>
              <c:f>Sheet1!$C$77:$E$77</c:f>
              <c:numCache>
                <c:formatCode>0%</c:formatCode>
                <c:ptCount val="3"/>
                <c:pt idx="0">
                  <c:v>0.1</c:v>
                </c:pt>
                <c:pt idx="1">
                  <c:v>0.1</c:v>
                </c:pt>
                <c:pt idx="2">
                  <c:v>0</c:v>
                </c:pt>
              </c:numCache>
            </c:numRef>
          </c:val>
        </c:ser>
        <c:overlap val="100"/>
        <c:axId val="82936192"/>
        <c:axId val="82937728"/>
      </c:barChart>
      <c:catAx>
        <c:axId val="82936192"/>
        <c:scaling>
          <c:orientation val="minMax"/>
        </c:scaling>
        <c:axPos val="b"/>
        <c:tickLblPos val="nextTo"/>
        <c:crossAx val="82937728"/>
        <c:crosses val="autoZero"/>
        <c:auto val="1"/>
        <c:lblAlgn val="ctr"/>
        <c:lblOffset val="100"/>
      </c:catAx>
      <c:valAx>
        <c:axId val="82937728"/>
        <c:scaling>
          <c:orientation val="minMax"/>
        </c:scaling>
        <c:axPos val="l"/>
        <c:majorGridlines/>
        <c:numFmt formatCode="0%" sourceLinked="1"/>
        <c:tickLblPos val="nextTo"/>
        <c:crossAx val="82936192"/>
        <c:crosses val="autoZero"/>
        <c:crossBetween val="between"/>
      </c:valAx>
    </c:plotArea>
    <c:legend>
      <c:legendPos val="r"/>
      <c:layout/>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fr-BE"/>
  <c:clrMapOvr bg1="lt1" tx1="dk1" bg2="lt2" tx2="dk2" accent1="accent1" accent2="accent2" accent3="accent3" accent4="accent4" accent5="accent5" accent6="accent6" hlink="hlink" folHlink="folHlink"/>
  <c:chart>
    <c:plotArea>
      <c:layout/>
      <c:barChart>
        <c:barDir val="col"/>
        <c:grouping val="percentStacked"/>
        <c:ser>
          <c:idx val="0"/>
          <c:order val="0"/>
          <c:tx>
            <c:strRef>
              <c:f>Sheet1!$B$15</c:f>
              <c:strCache>
                <c:ptCount val="1"/>
                <c:pt idx="0">
                  <c:v>base tranche</c:v>
                </c:pt>
              </c:strCache>
            </c:strRef>
          </c:tx>
          <c:val>
            <c:numRef>
              <c:f>Sheet1!$C$15:$E$15</c:f>
              <c:numCache>
                <c:formatCode>0%</c:formatCode>
                <c:ptCount val="3"/>
                <c:pt idx="0">
                  <c:v>0.60000000000000053</c:v>
                </c:pt>
                <c:pt idx="1">
                  <c:v>0.60000000000000053</c:v>
                </c:pt>
                <c:pt idx="2">
                  <c:v>0.60000000000000053</c:v>
                </c:pt>
              </c:numCache>
            </c:numRef>
          </c:val>
        </c:ser>
        <c:ser>
          <c:idx val="1"/>
          <c:order val="1"/>
          <c:tx>
            <c:strRef>
              <c:f>Sheet1!$B$16</c:f>
              <c:strCache>
                <c:ptCount val="1"/>
                <c:pt idx="0">
                  <c:v>variable trance</c:v>
                </c:pt>
              </c:strCache>
            </c:strRef>
          </c:tx>
          <c:val>
            <c:numRef>
              <c:f>Sheet1!$C$16:$E$16</c:f>
              <c:numCache>
                <c:formatCode>0%</c:formatCode>
                <c:ptCount val="3"/>
                <c:pt idx="0">
                  <c:v>0.4</c:v>
                </c:pt>
                <c:pt idx="1">
                  <c:v>0.4</c:v>
                </c:pt>
                <c:pt idx="2">
                  <c:v>0.4</c:v>
                </c:pt>
              </c:numCache>
            </c:numRef>
          </c:val>
        </c:ser>
        <c:overlap val="100"/>
        <c:axId val="73144960"/>
        <c:axId val="73191808"/>
      </c:barChart>
      <c:catAx>
        <c:axId val="73144960"/>
        <c:scaling>
          <c:orientation val="minMax"/>
        </c:scaling>
        <c:axPos val="b"/>
        <c:tickLblPos val="nextTo"/>
        <c:crossAx val="73191808"/>
        <c:crosses val="autoZero"/>
        <c:auto val="1"/>
        <c:lblAlgn val="ctr"/>
        <c:lblOffset val="100"/>
      </c:catAx>
      <c:valAx>
        <c:axId val="73191808"/>
        <c:scaling>
          <c:orientation val="minMax"/>
        </c:scaling>
        <c:axPos val="l"/>
        <c:majorGridlines/>
        <c:numFmt formatCode="0%" sourceLinked="1"/>
        <c:tickLblPos val="nextTo"/>
        <c:crossAx val="73144960"/>
        <c:crosses val="autoZero"/>
        <c:crossBetween val="between"/>
      </c:valAx>
    </c:plotArea>
    <c:legend>
      <c:legendPos val="r"/>
      <c:layout/>
    </c:legend>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fr-BE"/>
  <c:clrMapOvr bg1="lt1" tx1="dk1" bg2="lt2" tx2="dk2" accent1="accent1" accent2="accent2" accent3="accent3" accent4="accent4" accent5="accent5" accent6="accent6" hlink="hlink" folHlink="folHlink"/>
  <c:chart>
    <c:plotArea>
      <c:layout>
        <c:manualLayout>
          <c:layoutTarget val="inner"/>
          <c:xMode val="edge"/>
          <c:yMode val="edge"/>
          <c:x val="8.9686091661318051E-2"/>
          <c:y val="4.2862831054894232E-2"/>
          <c:w val="0.65935116091120649"/>
          <c:h val="0.7430279315896251"/>
        </c:manualLayout>
      </c:layout>
      <c:barChart>
        <c:barDir val="col"/>
        <c:grouping val="percentStacked"/>
        <c:ser>
          <c:idx val="0"/>
          <c:order val="0"/>
          <c:tx>
            <c:strRef>
              <c:f>Sheet1!$B$23</c:f>
              <c:strCache>
                <c:ptCount val="1"/>
                <c:pt idx="0">
                  <c:v>base tranche</c:v>
                </c:pt>
              </c:strCache>
            </c:strRef>
          </c:tx>
          <c:val>
            <c:numRef>
              <c:f>Sheet1!$C$23:$E$23</c:f>
              <c:numCache>
                <c:formatCode>0%</c:formatCode>
                <c:ptCount val="3"/>
                <c:pt idx="0">
                  <c:v>1</c:v>
                </c:pt>
                <c:pt idx="1">
                  <c:v>0</c:v>
                </c:pt>
                <c:pt idx="2">
                  <c:v>0</c:v>
                </c:pt>
              </c:numCache>
            </c:numRef>
          </c:val>
        </c:ser>
        <c:ser>
          <c:idx val="1"/>
          <c:order val="1"/>
          <c:tx>
            <c:strRef>
              <c:f>Sheet1!$B$24</c:f>
              <c:strCache>
                <c:ptCount val="1"/>
                <c:pt idx="0">
                  <c:v>variable trance</c:v>
                </c:pt>
              </c:strCache>
            </c:strRef>
          </c:tx>
          <c:val>
            <c:numRef>
              <c:f>Sheet1!$C$24:$E$24</c:f>
              <c:numCache>
                <c:formatCode>0%</c:formatCode>
                <c:ptCount val="3"/>
                <c:pt idx="0">
                  <c:v>0</c:v>
                </c:pt>
                <c:pt idx="1">
                  <c:v>1</c:v>
                </c:pt>
                <c:pt idx="2">
                  <c:v>1</c:v>
                </c:pt>
              </c:numCache>
            </c:numRef>
          </c:val>
        </c:ser>
        <c:overlap val="100"/>
        <c:axId val="77678080"/>
        <c:axId val="77679616"/>
      </c:barChart>
      <c:catAx>
        <c:axId val="77678080"/>
        <c:scaling>
          <c:orientation val="minMax"/>
        </c:scaling>
        <c:axPos val="b"/>
        <c:tickLblPos val="nextTo"/>
        <c:crossAx val="77679616"/>
        <c:crosses val="autoZero"/>
        <c:auto val="1"/>
        <c:lblAlgn val="ctr"/>
        <c:lblOffset val="100"/>
      </c:catAx>
      <c:valAx>
        <c:axId val="77679616"/>
        <c:scaling>
          <c:orientation val="minMax"/>
        </c:scaling>
        <c:axPos val="l"/>
        <c:majorGridlines/>
        <c:numFmt formatCode="0%" sourceLinked="1"/>
        <c:tickLblPos val="nextTo"/>
        <c:crossAx val="77678080"/>
        <c:crosses val="autoZero"/>
        <c:crossBetween val="between"/>
      </c:valAx>
    </c:plotArea>
    <c:legend>
      <c:legendPos val="r"/>
      <c:layout/>
    </c:legend>
    <c:plotVisOnly val="1"/>
    <c:dispBlanksAs val="gap"/>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plotArea>
      <c:layout>
        <c:manualLayout>
          <c:layoutTarget val="inner"/>
          <c:xMode val="edge"/>
          <c:yMode val="edge"/>
          <c:x val="0.12709470691163605"/>
          <c:y val="2.8136482939632494E-2"/>
          <c:w val="0.57001771653543365"/>
          <c:h val="0.83131561679790023"/>
        </c:manualLayout>
      </c:layout>
      <c:barChart>
        <c:barDir val="col"/>
        <c:grouping val="stacked"/>
        <c:ser>
          <c:idx val="0"/>
          <c:order val="0"/>
          <c:tx>
            <c:strRef>
              <c:f>Sheet1!$B$33</c:f>
              <c:strCache>
                <c:ptCount val="1"/>
                <c:pt idx="0">
                  <c:v>base tranche</c:v>
                </c:pt>
              </c:strCache>
            </c:strRef>
          </c:tx>
          <c:val>
            <c:numRef>
              <c:f>Sheet1!$C$33:$E$33</c:f>
              <c:numCache>
                <c:formatCode>0%</c:formatCode>
                <c:ptCount val="3"/>
                <c:pt idx="0">
                  <c:v>0.5</c:v>
                </c:pt>
                <c:pt idx="1">
                  <c:v>0.5</c:v>
                </c:pt>
                <c:pt idx="2">
                  <c:v>0</c:v>
                </c:pt>
              </c:numCache>
            </c:numRef>
          </c:val>
        </c:ser>
        <c:ser>
          <c:idx val="1"/>
          <c:order val="1"/>
          <c:tx>
            <c:strRef>
              <c:f>Sheet1!$B$34</c:f>
              <c:strCache>
                <c:ptCount val="1"/>
                <c:pt idx="0">
                  <c:v>variable trance</c:v>
                </c:pt>
              </c:strCache>
            </c:strRef>
          </c:tx>
          <c:val>
            <c:numRef>
              <c:f>Sheet1!$C$34:$E$34</c:f>
              <c:numCache>
                <c:formatCode>0%</c:formatCode>
                <c:ptCount val="3"/>
                <c:pt idx="0">
                  <c:v>0</c:v>
                </c:pt>
                <c:pt idx="1">
                  <c:v>0</c:v>
                </c:pt>
                <c:pt idx="2">
                  <c:v>1</c:v>
                </c:pt>
              </c:numCache>
            </c:numRef>
          </c:val>
        </c:ser>
        <c:overlap val="100"/>
        <c:axId val="77754368"/>
        <c:axId val="77755904"/>
      </c:barChart>
      <c:catAx>
        <c:axId val="77754368"/>
        <c:scaling>
          <c:orientation val="minMax"/>
        </c:scaling>
        <c:axPos val="b"/>
        <c:tickLblPos val="nextTo"/>
        <c:crossAx val="77755904"/>
        <c:crosses val="autoZero"/>
        <c:auto val="1"/>
        <c:lblAlgn val="ctr"/>
        <c:lblOffset val="100"/>
      </c:catAx>
      <c:valAx>
        <c:axId val="77755904"/>
        <c:scaling>
          <c:orientation val="minMax"/>
        </c:scaling>
        <c:axPos val="l"/>
        <c:majorGridlines/>
        <c:numFmt formatCode="0%" sourceLinked="1"/>
        <c:tickLblPos val="nextTo"/>
        <c:crossAx val="77754368"/>
        <c:crosses val="autoZero"/>
        <c:crossBetween val="between"/>
      </c:valAx>
    </c:plotArea>
    <c:legend>
      <c:legendPos val="r"/>
      <c:layout/>
    </c:legend>
    <c:plotVisOnly val="1"/>
    <c:dispBlanksAs val="gap"/>
  </c:chart>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plotArea>
      <c:layout/>
      <c:barChart>
        <c:barDir val="col"/>
        <c:grouping val="stacked"/>
        <c:ser>
          <c:idx val="0"/>
          <c:order val="0"/>
          <c:tx>
            <c:strRef>
              <c:f>Sheet1!$B$41</c:f>
              <c:strCache>
                <c:ptCount val="1"/>
                <c:pt idx="0">
                  <c:v>base tranche</c:v>
                </c:pt>
              </c:strCache>
            </c:strRef>
          </c:tx>
          <c:val>
            <c:numRef>
              <c:f>Sheet1!$C$41:$E$41</c:f>
              <c:numCache>
                <c:formatCode>0%</c:formatCode>
                <c:ptCount val="3"/>
                <c:pt idx="0">
                  <c:v>1</c:v>
                </c:pt>
                <c:pt idx="1">
                  <c:v>0.2</c:v>
                </c:pt>
                <c:pt idx="2">
                  <c:v>0.2</c:v>
                </c:pt>
              </c:numCache>
            </c:numRef>
          </c:val>
        </c:ser>
        <c:ser>
          <c:idx val="1"/>
          <c:order val="1"/>
          <c:tx>
            <c:strRef>
              <c:f>Sheet1!$B$42</c:f>
              <c:strCache>
                <c:ptCount val="1"/>
                <c:pt idx="0">
                  <c:v>variable trance</c:v>
                </c:pt>
              </c:strCache>
            </c:strRef>
          </c:tx>
          <c:val>
            <c:numRef>
              <c:f>Sheet1!$C$42:$E$42</c:f>
              <c:numCache>
                <c:formatCode>0%</c:formatCode>
                <c:ptCount val="3"/>
                <c:pt idx="0">
                  <c:v>0</c:v>
                </c:pt>
                <c:pt idx="1">
                  <c:v>0.8</c:v>
                </c:pt>
                <c:pt idx="2">
                  <c:v>0.8</c:v>
                </c:pt>
              </c:numCache>
            </c:numRef>
          </c:val>
        </c:ser>
        <c:overlap val="100"/>
        <c:axId val="77785344"/>
        <c:axId val="77815808"/>
      </c:barChart>
      <c:catAx>
        <c:axId val="77785344"/>
        <c:scaling>
          <c:orientation val="minMax"/>
        </c:scaling>
        <c:axPos val="b"/>
        <c:tickLblPos val="nextTo"/>
        <c:crossAx val="77815808"/>
        <c:crosses val="autoZero"/>
        <c:auto val="1"/>
        <c:lblAlgn val="ctr"/>
        <c:lblOffset val="100"/>
      </c:catAx>
      <c:valAx>
        <c:axId val="77815808"/>
        <c:scaling>
          <c:orientation val="minMax"/>
        </c:scaling>
        <c:axPos val="l"/>
        <c:majorGridlines/>
        <c:numFmt formatCode="0%" sourceLinked="1"/>
        <c:tickLblPos val="nextTo"/>
        <c:crossAx val="77785344"/>
        <c:crossesAt val="1"/>
        <c:crossBetween val="between"/>
      </c:valAx>
    </c:plotArea>
    <c:legend>
      <c:legendPos val="r"/>
      <c:layout/>
    </c:legend>
    <c:plotVisOnly val="1"/>
    <c:dispBlanksAs val="gap"/>
  </c:chart>
  <c:externalData r:id="rId2"/>
</c:chartSpace>
</file>

<file path=ppt/charts/chart6.xml><?xml version="1.0" encoding="utf-8"?>
<c:chartSpace xmlns:c="http://schemas.openxmlformats.org/drawingml/2006/chart" xmlns:a="http://schemas.openxmlformats.org/drawingml/2006/main" xmlns:r="http://schemas.openxmlformats.org/officeDocument/2006/relationships">
  <c:lang val="fr-BE"/>
  <c:clrMapOvr bg1="lt1" tx1="dk1" bg2="lt2" tx2="dk2" accent1="accent1" accent2="accent2" accent3="accent3" accent4="accent4" accent5="accent5" accent6="accent6" hlink="hlink" folHlink="folHlink"/>
  <c:chart>
    <c:plotArea>
      <c:layout/>
      <c:barChart>
        <c:barDir val="col"/>
        <c:grouping val="stacked"/>
        <c:ser>
          <c:idx val="0"/>
          <c:order val="0"/>
          <c:tx>
            <c:strRef>
              <c:f>Sheet1!$B$45</c:f>
              <c:strCache>
                <c:ptCount val="1"/>
                <c:pt idx="0">
                  <c:v>base tranche</c:v>
                </c:pt>
              </c:strCache>
            </c:strRef>
          </c:tx>
          <c:val>
            <c:numRef>
              <c:f>Sheet1!$C$45:$D$45</c:f>
              <c:numCache>
                <c:formatCode>0%</c:formatCode>
                <c:ptCount val="2"/>
                <c:pt idx="0">
                  <c:v>1</c:v>
                </c:pt>
                <c:pt idx="1">
                  <c:v>0.5</c:v>
                </c:pt>
              </c:numCache>
            </c:numRef>
          </c:val>
        </c:ser>
        <c:ser>
          <c:idx val="1"/>
          <c:order val="1"/>
          <c:tx>
            <c:strRef>
              <c:f>Sheet1!$B$46</c:f>
              <c:strCache>
                <c:ptCount val="1"/>
                <c:pt idx="0">
                  <c:v>variable trance</c:v>
                </c:pt>
              </c:strCache>
            </c:strRef>
          </c:tx>
          <c:val>
            <c:numRef>
              <c:f>Sheet1!$C$46:$D$46</c:f>
              <c:numCache>
                <c:formatCode>0%</c:formatCode>
                <c:ptCount val="2"/>
                <c:pt idx="0">
                  <c:v>0</c:v>
                </c:pt>
                <c:pt idx="1">
                  <c:v>0.5</c:v>
                </c:pt>
              </c:numCache>
            </c:numRef>
          </c:val>
        </c:ser>
        <c:overlap val="100"/>
        <c:axId val="77960320"/>
        <c:axId val="77961856"/>
      </c:barChart>
      <c:catAx>
        <c:axId val="77960320"/>
        <c:scaling>
          <c:orientation val="minMax"/>
        </c:scaling>
        <c:axPos val="b"/>
        <c:tickLblPos val="nextTo"/>
        <c:crossAx val="77961856"/>
        <c:crosses val="autoZero"/>
        <c:auto val="1"/>
        <c:lblAlgn val="ctr"/>
        <c:lblOffset val="100"/>
      </c:catAx>
      <c:valAx>
        <c:axId val="77961856"/>
        <c:scaling>
          <c:orientation val="minMax"/>
        </c:scaling>
        <c:axPos val="l"/>
        <c:majorGridlines/>
        <c:numFmt formatCode="0%" sourceLinked="1"/>
        <c:tickLblPos val="nextTo"/>
        <c:crossAx val="77960320"/>
        <c:crosses val="autoZero"/>
        <c:crossBetween val="between"/>
      </c:valAx>
    </c:plotArea>
    <c:legend>
      <c:legendPos val="r"/>
      <c:layout/>
    </c:legend>
    <c:plotVisOnly val="1"/>
    <c:dispBlanksAs val="gap"/>
  </c:chart>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plotArea>
      <c:layout/>
      <c:barChart>
        <c:barDir val="col"/>
        <c:grouping val="stacked"/>
        <c:ser>
          <c:idx val="0"/>
          <c:order val="0"/>
          <c:tx>
            <c:strRef>
              <c:f>Sheet1!$B$89</c:f>
              <c:strCache>
                <c:ptCount val="1"/>
                <c:pt idx="0">
                  <c:v>base tranche</c:v>
                </c:pt>
              </c:strCache>
            </c:strRef>
          </c:tx>
          <c:val>
            <c:numRef>
              <c:f>Sheet1!$C$89</c:f>
              <c:numCache>
                <c:formatCode>0%</c:formatCode>
                <c:ptCount val="1"/>
                <c:pt idx="0">
                  <c:v>1</c:v>
                </c:pt>
              </c:numCache>
            </c:numRef>
          </c:val>
        </c:ser>
        <c:ser>
          <c:idx val="1"/>
          <c:order val="1"/>
          <c:tx>
            <c:strRef>
              <c:f>Sheet1!$B$90</c:f>
              <c:strCache>
                <c:ptCount val="1"/>
                <c:pt idx="0">
                  <c:v>variable trance</c:v>
                </c:pt>
              </c:strCache>
            </c:strRef>
          </c:tx>
          <c:val>
            <c:numRef>
              <c:f>Sheet1!$C$90</c:f>
              <c:numCache>
                <c:formatCode>0%</c:formatCode>
                <c:ptCount val="1"/>
                <c:pt idx="0">
                  <c:v>0</c:v>
                </c:pt>
              </c:numCache>
            </c:numRef>
          </c:val>
        </c:ser>
        <c:overlap val="100"/>
        <c:axId val="82193792"/>
        <c:axId val="82199680"/>
      </c:barChart>
      <c:catAx>
        <c:axId val="82193792"/>
        <c:scaling>
          <c:orientation val="minMax"/>
        </c:scaling>
        <c:axPos val="b"/>
        <c:tickLblPos val="nextTo"/>
        <c:crossAx val="82199680"/>
        <c:crosses val="autoZero"/>
        <c:auto val="1"/>
        <c:lblAlgn val="ctr"/>
        <c:lblOffset val="100"/>
      </c:catAx>
      <c:valAx>
        <c:axId val="82199680"/>
        <c:scaling>
          <c:orientation val="minMax"/>
        </c:scaling>
        <c:axPos val="l"/>
        <c:majorGridlines/>
        <c:numFmt formatCode="0%" sourceLinked="1"/>
        <c:tickLblPos val="nextTo"/>
        <c:crossAx val="82193792"/>
        <c:crosses val="autoZero"/>
        <c:crossBetween val="between"/>
      </c:valAx>
    </c:plotArea>
    <c:legend>
      <c:legendPos val="r"/>
      <c:layout/>
    </c:legend>
    <c:plotVisOnly val="1"/>
    <c:dispBlanksAs val="gap"/>
  </c:chart>
  <c:externalData r:id="rId2"/>
</c:chartSpace>
</file>

<file path=ppt/charts/chart8.xml><?xml version="1.0" encoding="utf-8"?>
<c:chartSpace xmlns:c="http://schemas.openxmlformats.org/drawingml/2006/chart" xmlns:a="http://schemas.openxmlformats.org/drawingml/2006/main" xmlns:r="http://schemas.openxmlformats.org/officeDocument/2006/relationships">
  <c:lang val="fr-BE"/>
  <c:clrMapOvr bg1="lt1" tx1="dk1" bg2="lt2" tx2="dk2" accent1="accent1" accent2="accent2" accent3="accent3" accent4="accent4" accent5="accent5" accent6="accent6" hlink="hlink" folHlink="folHlink"/>
  <c:chart>
    <c:plotArea>
      <c:layout/>
      <c:barChart>
        <c:barDir val="col"/>
        <c:grouping val="stacked"/>
        <c:ser>
          <c:idx val="0"/>
          <c:order val="0"/>
          <c:tx>
            <c:strRef>
              <c:f>Sheet1!$B$104</c:f>
              <c:strCache>
                <c:ptCount val="1"/>
                <c:pt idx="0">
                  <c:v>base tranche</c:v>
                </c:pt>
              </c:strCache>
            </c:strRef>
          </c:tx>
          <c:val>
            <c:numRef>
              <c:f>Sheet1!$C$104:$E$104</c:f>
              <c:numCache>
                <c:formatCode>0%</c:formatCode>
                <c:ptCount val="3"/>
                <c:pt idx="0">
                  <c:v>1</c:v>
                </c:pt>
                <c:pt idx="1">
                  <c:v>0.4</c:v>
                </c:pt>
                <c:pt idx="2">
                  <c:v>0.30000000000000027</c:v>
                </c:pt>
              </c:numCache>
            </c:numRef>
          </c:val>
        </c:ser>
        <c:ser>
          <c:idx val="1"/>
          <c:order val="1"/>
          <c:tx>
            <c:strRef>
              <c:f>Sheet1!$B$105</c:f>
              <c:strCache>
                <c:ptCount val="1"/>
                <c:pt idx="0">
                  <c:v>variable trance</c:v>
                </c:pt>
              </c:strCache>
            </c:strRef>
          </c:tx>
          <c:val>
            <c:numRef>
              <c:f>Sheet1!$C$105:$E$105</c:f>
              <c:numCache>
                <c:formatCode>0%</c:formatCode>
                <c:ptCount val="3"/>
                <c:pt idx="0">
                  <c:v>0</c:v>
                </c:pt>
                <c:pt idx="1">
                  <c:v>0.30000000000000027</c:v>
                </c:pt>
                <c:pt idx="2">
                  <c:v>0.2</c:v>
                </c:pt>
              </c:numCache>
            </c:numRef>
          </c:val>
        </c:ser>
        <c:overlap val="100"/>
        <c:axId val="82516224"/>
        <c:axId val="82558976"/>
      </c:barChart>
      <c:catAx>
        <c:axId val="82516224"/>
        <c:scaling>
          <c:orientation val="minMax"/>
        </c:scaling>
        <c:axPos val="b"/>
        <c:tickLblPos val="nextTo"/>
        <c:crossAx val="82558976"/>
        <c:crosses val="autoZero"/>
        <c:auto val="1"/>
        <c:lblAlgn val="ctr"/>
        <c:lblOffset val="100"/>
      </c:catAx>
      <c:valAx>
        <c:axId val="82558976"/>
        <c:scaling>
          <c:orientation val="minMax"/>
        </c:scaling>
        <c:axPos val="l"/>
        <c:majorGridlines/>
        <c:numFmt formatCode="0%" sourceLinked="1"/>
        <c:tickLblPos val="nextTo"/>
        <c:crossAx val="82516224"/>
        <c:crosses val="autoZero"/>
        <c:crossBetween val="between"/>
      </c:valAx>
    </c:plotArea>
    <c:legend>
      <c:legendPos val="r"/>
      <c:layout/>
    </c:legend>
    <c:plotVisOnly val="1"/>
    <c:dispBlanksAs val="gap"/>
  </c:chart>
  <c:externalData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fr-BE"/>
  <c:clrMapOvr bg1="lt1" tx1="dk1" bg2="lt2" tx2="dk2" accent1="accent1" accent2="accent2" accent3="accent3" accent4="accent4" accent5="accent5" accent6="accent6" hlink="hlink" folHlink="folHlink"/>
  <c:chart>
    <c:plotArea>
      <c:layout/>
      <c:barChart>
        <c:barDir val="col"/>
        <c:grouping val="stacked"/>
        <c:ser>
          <c:idx val="0"/>
          <c:order val="0"/>
          <c:tx>
            <c:strRef>
              <c:f>Sheet1!$B$109</c:f>
              <c:strCache>
                <c:ptCount val="1"/>
                <c:pt idx="0">
                  <c:v>base tranche</c:v>
                </c:pt>
              </c:strCache>
            </c:strRef>
          </c:tx>
          <c:val>
            <c:numRef>
              <c:f>Sheet1!$C$109:$E$109</c:f>
              <c:numCache>
                <c:formatCode>0%</c:formatCode>
                <c:ptCount val="3"/>
                <c:pt idx="0">
                  <c:v>0.30000000000000027</c:v>
                </c:pt>
                <c:pt idx="1">
                  <c:v>0.30000000000000027</c:v>
                </c:pt>
                <c:pt idx="2">
                  <c:v>0.4</c:v>
                </c:pt>
              </c:numCache>
            </c:numRef>
          </c:val>
        </c:ser>
        <c:ser>
          <c:idx val="1"/>
          <c:order val="1"/>
          <c:tx>
            <c:strRef>
              <c:f>Sheet1!$B$110</c:f>
              <c:strCache>
                <c:ptCount val="1"/>
                <c:pt idx="0">
                  <c:v>variable trance</c:v>
                </c:pt>
              </c:strCache>
            </c:strRef>
          </c:tx>
          <c:val>
            <c:numRef>
              <c:f>Sheet1!$C$110:$E$110</c:f>
              <c:numCache>
                <c:formatCode>0%</c:formatCode>
                <c:ptCount val="3"/>
                <c:pt idx="0">
                  <c:v>0</c:v>
                </c:pt>
                <c:pt idx="1">
                  <c:v>0.2</c:v>
                </c:pt>
                <c:pt idx="2">
                  <c:v>0.60000000000000053</c:v>
                </c:pt>
              </c:numCache>
            </c:numRef>
          </c:val>
        </c:ser>
        <c:overlap val="100"/>
        <c:axId val="82854656"/>
        <c:axId val="82856192"/>
      </c:barChart>
      <c:catAx>
        <c:axId val="82854656"/>
        <c:scaling>
          <c:orientation val="minMax"/>
        </c:scaling>
        <c:axPos val="b"/>
        <c:tickLblPos val="nextTo"/>
        <c:crossAx val="82856192"/>
        <c:crosses val="autoZero"/>
        <c:auto val="1"/>
        <c:lblAlgn val="ctr"/>
        <c:lblOffset val="100"/>
      </c:catAx>
      <c:valAx>
        <c:axId val="82856192"/>
        <c:scaling>
          <c:orientation val="minMax"/>
        </c:scaling>
        <c:axPos val="l"/>
        <c:majorGridlines/>
        <c:numFmt formatCode="0%" sourceLinked="1"/>
        <c:tickLblPos val="nextTo"/>
        <c:crossAx val="82854656"/>
        <c:crosses val="autoZero"/>
        <c:crossBetween val="between"/>
      </c:valAx>
    </c:plotArea>
    <c:legend>
      <c:legendPos val="r"/>
      <c:layout/>
    </c:legend>
    <c:plotVisOnly val="1"/>
    <c:dispBlanksAs val="gap"/>
  </c:chart>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DCB0E40F-92B9-4D29-BC32-5E31B785023F}" type="slidenum">
              <a:rPr lang="en-GB"/>
              <a:pPr>
                <a:defRPr/>
              </a:pPr>
              <a:t>‹#›</a:t>
            </a:fld>
            <a:endParaRPr lang="en-GB" dirty="0"/>
          </a:p>
        </p:txBody>
      </p:sp>
    </p:spTree>
    <p:extLst>
      <p:ext uri="{BB962C8B-B14F-4D97-AF65-F5344CB8AC3E}">
        <p14:creationId xmlns="" xmlns:p14="http://schemas.microsoft.com/office/powerpoint/2010/main" val="1484379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dirty="0"/>
          </a:p>
        </p:txBody>
      </p:sp>
      <p:sp>
        <p:nvSpPr>
          <p:cNvPr id="2867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2E3755A8-8303-4E7C-B873-11850B583E10}" type="slidenum">
              <a:rPr lang="en-GB"/>
              <a:pPr>
                <a:defRPr/>
              </a:pPr>
              <a:t>‹#›</a:t>
            </a:fld>
            <a:endParaRPr lang="en-GB" dirty="0"/>
          </a:p>
        </p:txBody>
      </p:sp>
    </p:spTree>
    <p:extLst>
      <p:ext uri="{BB962C8B-B14F-4D97-AF65-F5344CB8AC3E}">
        <p14:creationId xmlns="" xmlns:p14="http://schemas.microsoft.com/office/powerpoint/2010/main" val="7156274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p:spPr>
        <p:txBody>
          <a:bodyPr/>
          <a:lstStyle/>
          <a:p>
            <a:endParaRPr lang="fr-FR" dirty="0" smtClean="0"/>
          </a:p>
        </p:txBody>
      </p:sp>
      <p:sp>
        <p:nvSpPr>
          <p:cNvPr id="29700" name="Espace réservé du numéro de diapositive 3"/>
          <p:cNvSpPr>
            <a:spLocks noGrp="1"/>
          </p:cNvSpPr>
          <p:nvPr>
            <p:ph type="sldNum" sz="quarter" idx="5"/>
          </p:nvPr>
        </p:nvSpPr>
        <p:spPr>
          <a:noFill/>
          <a:ln>
            <a:miter lim="800000"/>
            <a:headEnd/>
            <a:tailEnd/>
          </a:ln>
        </p:spPr>
        <p:txBody>
          <a:bodyPr/>
          <a:lstStyle/>
          <a:p>
            <a:fld id="{DFC8A0D6-2DFE-4CF7-A116-9B5523EF7F2D}" type="slidenum">
              <a:rPr lang="en-GB" smtClean="0"/>
              <a:pPr/>
              <a:t>1</a:t>
            </a:fld>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092B3724-1E88-4CF1-9438-01CF29363E36}" type="slidenum">
              <a:rPr lang="en-GB" smtClean="0"/>
              <a:pPr/>
              <a:t>10</a:t>
            </a:fld>
            <a:endParaRPr lang="en-GB"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a:ln/>
        </p:spPr>
      </p:sp>
      <p:sp>
        <p:nvSpPr>
          <p:cNvPr id="37891" name="Espace réservé des commentaires 2"/>
          <p:cNvSpPr>
            <a:spLocks noGrp="1"/>
          </p:cNvSpPr>
          <p:nvPr>
            <p:ph type="body" idx="1"/>
          </p:nvPr>
        </p:nvSpPr>
        <p:spPr>
          <a:noFill/>
        </p:spPr>
        <p:txBody>
          <a:bodyPr/>
          <a:lstStyle/>
          <a:p>
            <a:r>
              <a:rPr lang="fr-FR" dirty="0" smtClean="0"/>
              <a:t>TAP = Technical and Administrative Provisions</a:t>
            </a:r>
          </a:p>
          <a:p>
            <a:r>
              <a:rPr lang="fr-FR" dirty="0" smtClean="0"/>
              <a:t>DTA: Dispositions Techniques et Administratives </a:t>
            </a:r>
            <a:endParaRPr lang="en-GB" dirty="0" smtClean="0"/>
          </a:p>
          <a:p>
            <a:r>
              <a:rPr lang="en-GB" dirty="0" smtClean="0"/>
              <a:t>First time that reference is made to targeted and untargeted BS.</a:t>
            </a:r>
          </a:p>
          <a:p>
            <a:r>
              <a:rPr lang="en-GB" dirty="0" smtClean="0"/>
              <a:t>Definition of targeted BS in the Glossary (see annex 1) is very specific, focussed on one form of targeting. There are various other forms of targeting BS (or earmarking BS). </a:t>
            </a:r>
          </a:p>
          <a:p>
            <a:endParaRPr lang="fr-FR" dirty="0" smtClean="0"/>
          </a:p>
        </p:txBody>
      </p:sp>
      <p:sp>
        <p:nvSpPr>
          <p:cNvPr id="37892" name="Espace réservé du numéro de diapositive 3"/>
          <p:cNvSpPr>
            <a:spLocks noGrp="1"/>
          </p:cNvSpPr>
          <p:nvPr>
            <p:ph type="sldNum" sz="quarter" idx="5"/>
          </p:nvPr>
        </p:nvSpPr>
        <p:spPr>
          <a:noFill/>
          <a:ln>
            <a:miter lim="800000"/>
            <a:headEnd/>
            <a:tailEnd/>
          </a:ln>
        </p:spPr>
        <p:txBody>
          <a:bodyPr/>
          <a:lstStyle/>
          <a:p>
            <a:fld id="{E1417266-803F-405D-B7D1-836F46DD8250}" type="slidenum">
              <a:rPr lang="en-GB" smtClean="0"/>
              <a:pPr/>
              <a:t>11</a:t>
            </a:fld>
            <a:endParaRPr lang="en-GB"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a:ln/>
        </p:spPr>
      </p:sp>
      <p:sp>
        <p:nvSpPr>
          <p:cNvPr id="38915" name="Espace réservé des commentaires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Capacity Development Quality Grid is an internal tool to help the EC Delegation in assuring that the action contributes to capacity development.  </a:t>
            </a:r>
          </a:p>
          <a:p>
            <a:endParaRPr lang="fr-FR" dirty="0" smtClean="0"/>
          </a:p>
        </p:txBody>
      </p:sp>
      <p:sp>
        <p:nvSpPr>
          <p:cNvPr id="38916" name="Espace réservé du numéro de diapositive 3"/>
          <p:cNvSpPr>
            <a:spLocks noGrp="1"/>
          </p:cNvSpPr>
          <p:nvPr>
            <p:ph type="sldNum" sz="quarter" idx="5"/>
          </p:nvPr>
        </p:nvSpPr>
        <p:spPr>
          <a:noFill/>
          <a:ln>
            <a:miter lim="800000"/>
            <a:headEnd/>
            <a:tailEnd/>
          </a:ln>
        </p:spPr>
        <p:txBody>
          <a:bodyPr/>
          <a:lstStyle/>
          <a:p>
            <a:fld id="{B72E2E67-E49C-422E-B910-11A75EAFD6BC}" type="slidenum">
              <a:rPr lang="en-GB" smtClean="0"/>
              <a:pPr/>
              <a:t>12</a:t>
            </a:fld>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endParaRPr lang="en-US" smtClean="0"/>
          </a:p>
        </p:txBody>
      </p:sp>
      <p:sp>
        <p:nvSpPr>
          <p:cNvPr id="53252" name="Slide Number Placeholder 3"/>
          <p:cNvSpPr>
            <a:spLocks noGrp="1"/>
          </p:cNvSpPr>
          <p:nvPr>
            <p:ph type="sldNum" sz="quarter" idx="5"/>
          </p:nvPr>
        </p:nvSpPr>
        <p:spPr>
          <a:noFill/>
          <a:ln>
            <a:miter lim="800000"/>
            <a:headEnd/>
            <a:tailEnd/>
          </a:ln>
        </p:spPr>
        <p:txBody>
          <a:bodyPr/>
          <a:lstStyle/>
          <a:p>
            <a:fld id="{9A9217F2-9CB4-41CA-8FA3-73EF043A2332}" type="slidenum">
              <a:rPr lang="en-GB" smtClean="0"/>
              <a:pPr/>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092B3724-1E88-4CF1-9438-01CF29363E36}" type="slidenum">
              <a:rPr lang="en-GB" smtClean="0"/>
              <a:pPr/>
              <a:t>14</a:t>
            </a:fld>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r>
              <a:rPr lang="en-GB" smtClean="0"/>
              <a:t>For memory:</a:t>
            </a:r>
          </a:p>
          <a:p>
            <a:r>
              <a:rPr lang="en-GB" b="1" smtClean="0"/>
              <a:t>Definition of a PAF</a:t>
            </a:r>
            <a:r>
              <a:rPr lang="en-GB" smtClean="0"/>
              <a:t>: </a:t>
            </a:r>
            <a:r>
              <a:rPr lang="en-US" smtClean="0"/>
              <a:t>it refers to a summary table which brings together the policy objectives, activities, expected results and indicators (with their targets and source of verification) that form the basis for budget support donors to monitor progress. </a:t>
            </a:r>
            <a:r>
              <a:rPr lang="en-GB" smtClean="0"/>
              <a:t>It is assumed that a Performance Assessment Framework should be a balanced reflection of and an integral part of the supported national/sector policy.</a:t>
            </a:r>
          </a:p>
          <a:p>
            <a:endParaRPr lang="en-GB" smtClean="0"/>
          </a:p>
        </p:txBody>
      </p:sp>
      <p:sp>
        <p:nvSpPr>
          <p:cNvPr id="55300" name="Slide Number Placeholder 3"/>
          <p:cNvSpPr>
            <a:spLocks noGrp="1"/>
          </p:cNvSpPr>
          <p:nvPr>
            <p:ph type="sldNum" sz="quarter" idx="5"/>
          </p:nvPr>
        </p:nvSpPr>
        <p:spPr>
          <a:noFill/>
          <a:ln>
            <a:miter lim="800000"/>
            <a:headEnd/>
            <a:tailEnd/>
          </a:ln>
        </p:spPr>
        <p:txBody>
          <a:bodyPr/>
          <a:lstStyle/>
          <a:p>
            <a:fld id="{C18A00BF-2FB5-48ED-AAAF-1EE52D568C35}" type="slidenum">
              <a:rPr lang="en-GB" smtClean="0"/>
              <a:pPr/>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GB" smtClean="0"/>
              <a:t>-</a:t>
            </a:r>
            <a:r>
              <a:rPr lang="en-US" smtClean="0"/>
              <a:t>Emphasis on ensuring that the supported policy is strengthened with a quality monitoring and evaluation framework and that it can provide a basis for future policy dialogue and budget support conditions.</a:t>
            </a:r>
          </a:p>
          <a:p>
            <a:endParaRPr lang="en-US" smtClean="0"/>
          </a:p>
          <a:p>
            <a:r>
              <a:rPr lang="en-US" smtClean="0"/>
              <a:t>For memory</a:t>
            </a:r>
          </a:p>
          <a:p>
            <a:endParaRPr lang="en-US" smtClean="0"/>
          </a:p>
        </p:txBody>
      </p:sp>
      <p:sp>
        <p:nvSpPr>
          <p:cNvPr id="56324" name="Slide Number Placeholder 3"/>
          <p:cNvSpPr>
            <a:spLocks noGrp="1"/>
          </p:cNvSpPr>
          <p:nvPr>
            <p:ph type="sldNum" sz="quarter" idx="5"/>
          </p:nvPr>
        </p:nvSpPr>
        <p:spPr>
          <a:noFill/>
          <a:ln>
            <a:miter lim="800000"/>
            <a:headEnd/>
            <a:tailEnd/>
          </a:ln>
        </p:spPr>
        <p:txBody>
          <a:bodyPr/>
          <a:lstStyle/>
          <a:p>
            <a:fld id="{B9A99237-35A9-4B5A-A799-3657D8650633}" type="slidenum">
              <a:rPr lang="en-GB" smtClean="0"/>
              <a:pPr/>
              <a:t>16</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GB" smtClean="0"/>
              <a:t>VT = variable tranche</a:t>
            </a:r>
          </a:p>
          <a:p>
            <a:r>
              <a:rPr lang="en-GB" smtClean="0"/>
              <a:t>BT = Base tranche; also called fixed tranche</a:t>
            </a:r>
          </a:p>
          <a:p>
            <a:endParaRPr lang="en-GB" smtClean="0"/>
          </a:p>
        </p:txBody>
      </p:sp>
      <p:sp>
        <p:nvSpPr>
          <p:cNvPr id="53252"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949700B-A8CF-4C19-A42B-1E93B8071C7C}" type="slidenum">
              <a:rPr lang="en-GB" smtClean="0">
                <a:solidFill>
                  <a:schemeClr val="tx1"/>
                </a:solidFill>
                <a:latin typeface="Arial" charset="0"/>
              </a:rPr>
              <a:pPr eaLnBrk="1" hangingPunct="1"/>
              <a:t>17</a:t>
            </a:fld>
            <a:endParaRPr lang="en-GB" smtClean="0">
              <a:solidFill>
                <a:schemeClr val="tx1"/>
              </a:solidFill>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171450" indent="-171450">
              <a:buFontTx/>
              <a:buChar char="-"/>
              <a:defRPr/>
            </a:pPr>
            <a:r>
              <a:rPr lang="en-GB" dirty="0" smtClean="0"/>
              <a:t>Impossible to apply the n-1/n/n+1 principle for a VT in the first year and difficult to use it in the second year (except in cases of successor contracts).</a:t>
            </a:r>
          </a:p>
          <a:p>
            <a:pPr marL="171450" indent="-171450">
              <a:buFontTx/>
              <a:buChar char="-"/>
              <a:defRPr/>
            </a:pPr>
            <a:r>
              <a:rPr lang="en-GB" dirty="0" smtClean="0"/>
              <a:t>Performance assessment in first year (determining amount of VT disbursement in the second year) could be focussed on process and short term output indicators in that particular first year (in stead of year n-1).  </a:t>
            </a:r>
          </a:p>
          <a:p>
            <a:pPr marL="171450" indent="-171450">
              <a:buFontTx/>
              <a:buChar char="-"/>
              <a:defRPr/>
            </a:pPr>
            <a:endParaRPr lang="en-GB" dirty="0" smtClean="0"/>
          </a:p>
        </p:txBody>
      </p:sp>
      <p:sp>
        <p:nvSpPr>
          <p:cNvPr id="43012" name="Slide Number Placeholder 3"/>
          <p:cNvSpPr>
            <a:spLocks noGrp="1"/>
          </p:cNvSpPr>
          <p:nvPr>
            <p:ph type="sldNum" sz="quarter" idx="5"/>
          </p:nvPr>
        </p:nvSpPr>
        <p:spPr>
          <a:noFill/>
          <a:ln>
            <a:miter lim="800000"/>
            <a:headEnd/>
            <a:tailEnd/>
          </a:ln>
        </p:spPr>
        <p:txBody>
          <a:bodyPr/>
          <a:lstStyle/>
          <a:p>
            <a:fld id="{79B0592A-122C-46B8-900F-890F702F9880}" type="slidenum">
              <a:rPr lang="en-GB" smtClean="0"/>
              <a:pPr/>
              <a:t>18</a:t>
            </a:fld>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r>
              <a:rPr lang="en-GB" dirty="0" smtClean="0"/>
              <a:t>TV = tranche variable</a:t>
            </a:r>
          </a:p>
          <a:p>
            <a:r>
              <a:rPr lang="en-GB" dirty="0" smtClean="0"/>
              <a:t>TF = tranche fixe</a:t>
            </a:r>
          </a:p>
        </p:txBody>
      </p:sp>
      <p:sp>
        <p:nvSpPr>
          <p:cNvPr id="40964" name="Slide Number Placeholder 3"/>
          <p:cNvSpPr>
            <a:spLocks noGrp="1"/>
          </p:cNvSpPr>
          <p:nvPr>
            <p:ph type="sldNum" sz="quarter" idx="5"/>
          </p:nvPr>
        </p:nvSpPr>
        <p:spPr>
          <a:noFill/>
          <a:ln>
            <a:miter lim="800000"/>
            <a:headEnd/>
            <a:tailEnd/>
          </a:ln>
        </p:spPr>
        <p:txBody>
          <a:bodyPr/>
          <a:lstStyle/>
          <a:p>
            <a:fld id="{DE5293B0-778C-4A51-9D5B-E5F4C7F69749}" type="slidenum">
              <a:rPr lang="en-GB" smtClean="0"/>
              <a:pPr/>
              <a:t>19</a:t>
            </a:fld>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092B3724-1E88-4CF1-9438-01CF29363E36}" type="slidenum">
              <a:rPr lang="en-GB" smtClean="0"/>
              <a:pPr/>
              <a:t>2</a:t>
            </a:fld>
            <a:endParaRPr lang="en-GB"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en-GB" dirty="0" smtClean="0"/>
          </a:p>
        </p:txBody>
      </p:sp>
      <p:sp>
        <p:nvSpPr>
          <p:cNvPr id="41988" name="Slide Number Placeholder 3"/>
          <p:cNvSpPr>
            <a:spLocks noGrp="1"/>
          </p:cNvSpPr>
          <p:nvPr>
            <p:ph type="sldNum" sz="quarter" idx="5"/>
          </p:nvPr>
        </p:nvSpPr>
        <p:spPr>
          <a:noFill/>
          <a:ln>
            <a:miter lim="800000"/>
            <a:headEnd/>
            <a:tailEnd/>
          </a:ln>
        </p:spPr>
        <p:txBody>
          <a:bodyPr/>
          <a:lstStyle/>
          <a:p>
            <a:fld id="{A58E3655-BD5B-48C3-9E21-F07A482B2640}" type="slidenum">
              <a:rPr lang="en-GB" smtClean="0"/>
              <a:pPr/>
              <a:t>20</a:t>
            </a:fld>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
        <p:nvSpPr>
          <p:cNvPr id="57348"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D16E5827-65CA-47BE-8C37-2D91C6BAAD3C}" type="slidenum">
              <a:rPr lang="en-GB" smtClean="0">
                <a:solidFill>
                  <a:schemeClr val="tx1"/>
                </a:solidFill>
                <a:latin typeface="Arial" charset="0"/>
              </a:rPr>
              <a:pPr eaLnBrk="1" hangingPunct="1"/>
              <a:t>21</a:t>
            </a:fld>
            <a:endParaRPr lang="en-GB" smtClean="0">
              <a:solidFill>
                <a:schemeClr val="tx1"/>
              </a:solidFill>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
        <p:nvSpPr>
          <p:cNvPr id="58372"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061B4F7-BE7D-4222-89C1-F20F56640C6F}" type="slidenum">
              <a:rPr lang="en-GB" smtClean="0">
                <a:solidFill>
                  <a:schemeClr val="tx1"/>
                </a:solidFill>
                <a:latin typeface="Arial" charset="0"/>
              </a:rPr>
              <a:pPr eaLnBrk="1" hangingPunct="1"/>
              <a:t>22</a:t>
            </a:fld>
            <a:endParaRPr lang="en-GB" smtClean="0">
              <a:solidFill>
                <a:schemeClr val="tx1"/>
              </a:solidFill>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44035" name="Espace réservé des commentaires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In case of SBC without a VT and emphasis on satisfying eligibility criteria, it could be that certain prior actions are needed, which will become a kind of additional disbursement conditions (preconditions). </a:t>
            </a:r>
          </a:p>
          <a:p>
            <a:endParaRPr lang="fr-FR" dirty="0" smtClean="0"/>
          </a:p>
        </p:txBody>
      </p:sp>
      <p:sp>
        <p:nvSpPr>
          <p:cNvPr id="44036" name="Espace réservé du numéro de diapositive 3"/>
          <p:cNvSpPr>
            <a:spLocks noGrp="1"/>
          </p:cNvSpPr>
          <p:nvPr>
            <p:ph type="sldNum" sz="quarter" idx="5"/>
          </p:nvPr>
        </p:nvSpPr>
        <p:spPr>
          <a:noFill/>
          <a:ln>
            <a:miter lim="800000"/>
            <a:headEnd/>
            <a:tailEnd/>
          </a:ln>
        </p:spPr>
        <p:txBody>
          <a:bodyPr/>
          <a:lstStyle/>
          <a:p>
            <a:fld id="{414A066F-AC33-4D72-8984-BC89F19C708D}" type="slidenum">
              <a:rPr lang="en-GB" smtClean="0"/>
              <a:pPr/>
              <a:t>23</a:t>
            </a:fld>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
        <p:nvSpPr>
          <p:cNvPr id="6042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D61BB8E-70FE-4272-BFDA-2867450A991A}" type="slidenum">
              <a:rPr lang="en-GB" smtClean="0">
                <a:solidFill>
                  <a:schemeClr val="tx1"/>
                </a:solidFill>
                <a:latin typeface="Arial" charset="0"/>
              </a:rPr>
              <a:pPr eaLnBrk="1" hangingPunct="1"/>
              <a:t>24</a:t>
            </a:fld>
            <a:endParaRPr lang="en-GB" smtClean="0">
              <a:solidFill>
                <a:schemeClr val="tx1"/>
              </a:solidFill>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p:spPr>
        <p:txBody>
          <a:bodyPr/>
          <a:lstStyle/>
          <a:p>
            <a:r>
              <a:rPr lang="fr-FR" dirty="0" smtClean="0"/>
              <a:t>En anglais: MTFF-&gt; CBMT: Cadre Budgétaire (ou fiscal) de Moyen terme</a:t>
            </a:r>
          </a:p>
        </p:txBody>
      </p:sp>
      <p:sp>
        <p:nvSpPr>
          <p:cNvPr id="45060" name="Espace réservé du numéro de diapositive 3"/>
          <p:cNvSpPr>
            <a:spLocks noGrp="1"/>
          </p:cNvSpPr>
          <p:nvPr>
            <p:ph type="sldNum" sz="quarter" idx="5"/>
          </p:nvPr>
        </p:nvSpPr>
        <p:spPr>
          <a:noFill/>
          <a:ln>
            <a:miter lim="800000"/>
            <a:headEnd/>
            <a:tailEnd/>
          </a:ln>
        </p:spPr>
        <p:txBody>
          <a:bodyPr/>
          <a:lstStyle/>
          <a:p>
            <a:fld id="{4B96CAF1-5C18-4B4B-95E6-AF8DA94FDB9F}" type="slidenum">
              <a:rPr lang="en-GB" smtClean="0"/>
              <a:pPr/>
              <a:t>25</a:t>
            </a:fld>
            <a:endParaRPr lang="en-GB"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
        <p:nvSpPr>
          <p:cNvPr id="62468"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1449663-B2A5-4255-880F-92F32CC33268}" type="slidenum">
              <a:rPr lang="en-GB" smtClean="0">
                <a:solidFill>
                  <a:schemeClr val="tx1"/>
                </a:solidFill>
                <a:latin typeface="Arial" charset="0"/>
              </a:rPr>
              <a:pPr eaLnBrk="1" hangingPunct="1"/>
              <a:t>26</a:t>
            </a:fld>
            <a:endParaRPr lang="en-GB" smtClean="0">
              <a:solidFill>
                <a:schemeClr val="tx1"/>
              </a:solidFill>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p:spPr>
        <p:txBody>
          <a:bodyPr/>
          <a:lstStyle/>
          <a:p>
            <a:pPr marL="171450" indent="-171450">
              <a:buFontTx/>
              <a:buChar char="-"/>
            </a:pPr>
            <a:r>
              <a:rPr lang="en-GB" dirty="0" smtClean="0"/>
              <a:t>“other performance information” implies that all issues related to performance can be taken into account</a:t>
            </a:r>
          </a:p>
          <a:p>
            <a:pPr marL="171450" indent="-171450">
              <a:buFontTx/>
              <a:buChar char="-"/>
            </a:pPr>
            <a:r>
              <a:rPr lang="en-GB" dirty="0" smtClean="0"/>
              <a:t>Probably difficult to apply the n-1/n/n+1 principle, in particular APT is often used in first year(s) of a BS contract. Performance assessment should then be focussed on process and short term output indicators.  </a:t>
            </a:r>
          </a:p>
          <a:p>
            <a:pPr marL="171450" indent="-171450">
              <a:buFontTx/>
              <a:buChar char="-"/>
            </a:pPr>
            <a:r>
              <a:rPr lang="en-GB" dirty="0" smtClean="0"/>
              <a:t>Plus de tranche </a:t>
            </a:r>
            <a:r>
              <a:rPr lang="en-GB" dirty="0" err="1" smtClean="0"/>
              <a:t>balai</a:t>
            </a:r>
            <a:r>
              <a:rPr lang="en-GB" dirty="0" smtClean="0"/>
              <a:t> (tout </a:t>
            </a:r>
            <a:r>
              <a:rPr lang="en-GB" dirty="0" err="1" smtClean="0"/>
              <a:t>ce</a:t>
            </a:r>
            <a:r>
              <a:rPr lang="en-GB" dirty="0" smtClean="0"/>
              <a:t> qui </a:t>
            </a:r>
            <a:r>
              <a:rPr lang="en-GB" dirty="0" err="1" smtClean="0"/>
              <a:t>n’était</a:t>
            </a:r>
            <a:r>
              <a:rPr lang="en-GB" dirty="0" smtClean="0"/>
              <a:t> pas </a:t>
            </a:r>
            <a:r>
              <a:rPr lang="en-GB" dirty="0" err="1" smtClean="0"/>
              <a:t>déboursé</a:t>
            </a:r>
            <a:r>
              <a:rPr lang="en-GB" dirty="0" smtClean="0"/>
              <a:t> </a:t>
            </a:r>
            <a:r>
              <a:rPr lang="en-GB" dirty="0" err="1" smtClean="0"/>
              <a:t>était</a:t>
            </a:r>
            <a:r>
              <a:rPr lang="en-GB" dirty="0" smtClean="0"/>
              <a:t> </a:t>
            </a:r>
            <a:r>
              <a:rPr lang="en-GB" dirty="0" err="1" smtClean="0"/>
              <a:t>versé</a:t>
            </a:r>
            <a:r>
              <a:rPr lang="en-GB" dirty="0" smtClean="0"/>
              <a:t> en fin de programme)! Les</a:t>
            </a:r>
            <a:r>
              <a:rPr lang="en-GB" baseline="0" dirty="0" smtClean="0"/>
              <a:t> </a:t>
            </a:r>
            <a:r>
              <a:rPr lang="en-GB" baseline="0" dirty="0" err="1" smtClean="0"/>
              <a:t>montants</a:t>
            </a:r>
            <a:r>
              <a:rPr lang="en-GB" baseline="0" dirty="0" smtClean="0"/>
              <a:t> non </a:t>
            </a:r>
            <a:r>
              <a:rPr lang="en-GB" baseline="0" dirty="0" err="1" smtClean="0"/>
              <a:t>déboursés</a:t>
            </a:r>
            <a:r>
              <a:rPr lang="en-GB" baseline="0" dirty="0" smtClean="0"/>
              <a:t> </a:t>
            </a:r>
            <a:r>
              <a:rPr lang="en-GB" baseline="0" dirty="0" err="1" smtClean="0"/>
              <a:t>sont</a:t>
            </a:r>
            <a:r>
              <a:rPr lang="en-GB" baseline="0" dirty="0" smtClean="0"/>
              <a:t> en </a:t>
            </a:r>
            <a:r>
              <a:rPr lang="en-GB" baseline="0" dirty="0" err="1" smtClean="0"/>
              <a:t>principe</a:t>
            </a:r>
            <a:r>
              <a:rPr lang="en-GB" baseline="0" dirty="0" smtClean="0"/>
              <a:t> </a:t>
            </a:r>
            <a:r>
              <a:rPr lang="en-GB" baseline="0" dirty="0" err="1" smtClean="0"/>
              <a:t>réaffectés</a:t>
            </a:r>
            <a:r>
              <a:rPr lang="en-GB" baseline="0" dirty="0" smtClean="0"/>
              <a:t> au PIN </a:t>
            </a:r>
            <a:r>
              <a:rPr lang="en-GB" baseline="0" dirty="0" err="1" smtClean="0"/>
              <a:t>ou</a:t>
            </a:r>
            <a:r>
              <a:rPr lang="en-GB" baseline="0" dirty="0" smtClean="0"/>
              <a:t> </a:t>
            </a:r>
            <a:r>
              <a:rPr lang="en-GB" baseline="0" dirty="0" err="1" smtClean="0"/>
              <a:t>retrourne</a:t>
            </a:r>
            <a:r>
              <a:rPr lang="en-GB" baseline="0" dirty="0" smtClean="0"/>
              <a:t> </a:t>
            </a:r>
            <a:r>
              <a:rPr lang="en-GB" baseline="0" dirty="0" err="1" smtClean="0"/>
              <a:t>dans</a:t>
            </a:r>
            <a:r>
              <a:rPr lang="en-GB" baseline="0" dirty="0" smtClean="0"/>
              <a:t> un pot </a:t>
            </a:r>
            <a:r>
              <a:rPr lang="en-GB" baseline="0" dirty="0" err="1" smtClean="0"/>
              <a:t>commun</a:t>
            </a:r>
            <a:r>
              <a:rPr lang="en-GB" baseline="0" dirty="0" smtClean="0"/>
              <a:t> à </a:t>
            </a:r>
            <a:r>
              <a:rPr lang="en-GB" baseline="0" dirty="0" err="1" smtClean="0"/>
              <a:t>l’échelle</a:t>
            </a:r>
            <a:r>
              <a:rPr lang="en-GB" baseline="0" dirty="0" smtClean="0"/>
              <a:t> de la </a:t>
            </a:r>
            <a:r>
              <a:rPr lang="en-GB" baseline="0" dirty="0" err="1" smtClean="0"/>
              <a:t>région</a:t>
            </a:r>
            <a:r>
              <a:rPr lang="en-GB" baseline="0" dirty="0" smtClean="0"/>
              <a:t> ?? </a:t>
            </a:r>
            <a:endParaRPr lang="en-GB" dirty="0" smtClean="0"/>
          </a:p>
        </p:txBody>
      </p:sp>
      <p:sp>
        <p:nvSpPr>
          <p:cNvPr id="46084" name="Slide Number Placeholder 3"/>
          <p:cNvSpPr>
            <a:spLocks noGrp="1"/>
          </p:cNvSpPr>
          <p:nvPr>
            <p:ph type="sldNum" sz="quarter" idx="5"/>
          </p:nvPr>
        </p:nvSpPr>
        <p:spPr>
          <a:noFill/>
          <a:ln>
            <a:miter lim="800000"/>
            <a:headEnd/>
            <a:tailEnd/>
          </a:ln>
        </p:spPr>
        <p:txBody>
          <a:bodyPr/>
          <a:lstStyle/>
          <a:p>
            <a:fld id="{80FE666E-0EFF-4733-A221-63FB4483849A}" type="slidenum">
              <a:rPr lang="en-GB" smtClean="0"/>
              <a:pPr/>
              <a:t>27</a:t>
            </a:fld>
            <a:endParaRPr lang="en-GB"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smtClean="0"/>
          </a:p>
        </p:txBody>
      </p:sp>
      <p:sp>
        <p:nvSpPr>
          <p:cNvPr id="64516"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33C80F9F-EBFB-459D-B7F4-26A77EBA1922}" type="slidenum">
              <a:rPr lang="en-GB" smtClean="0">
                <a:solidFill>
                  <a:schemeClr val="tx1"/>
                </a:solidFill>
                <a:latin typeface="Arial" charset="0"/>
              </a:rPr>
              <a:pPr eaLnBrk="1" hangingPunct="1"/>
              <a:t>28</a:t>
            </a:fld>
            <a:endParaRPr lang="en-GB" smtClean="0">
              <a:solidFill>
                <a:schemeClr val="tx1"/>
              </a:solidFill>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 PAF = Performance assessment framework</a:t>
            </a:r>
          </a:p>
          <a:p>
            <a:pPr>
              <a:defRPr/>
            </a:pPr>
            <a:r>
              <a:rPr lang="en-GB" dirty="0" smtClean="0"/>
              <a:t>- Overall PAF = PAF from the Economic Growth and Poverty Reduction Strategy (EGPRS). To be used in case of GGDC.</a:t>
            </a:r>
          </a:p>
          <a:p>
            <a:pPr marL="171450" indent="-171450">
              <a:buFontTx/>
              <a:buChar char="-"/>
              <a:defRPr/>
            </a:pPr>
            <a:r>
              <a:rPr lang="en-GB" dirty="0" smtClean="0"/>
              <a:t>Sector PAF to be used in case of SRC.</a:t>
            </a:r>
          </a:p>
          <a:p>
            <a:pPr marL="171450" indent="-171450">
              <a:buFontTx/>
              <a:buChar char="-"/>
              <a:defRPr/>
            </a:pPr>
            <a:r>
              <a:rPr lang="en-GB" dirty="0" smtClean="0"/>
              <a:t>PAF contains all indicators to be used for monitoring performance of the implementation of either a EGPRS or a sector development programme.</a:t>
            </a:r>
          </a:p>
          <a:p>
            <a:pPr marL="171450" indent="-171450">
              <a:buFontTx/>
              <a:buChar char="-"/>
              <a:defRPr/>
            </a:pPr>
            <a:r>
              <a:rPr lang="en-GB" dirty="0" smtClean="0"/>
              <a:t>Make distinction between performance indicators (all indicators of the PAF) and disbursement indicators (the performance indicators used for taking a decision about disbursements).</a:t>
            </a:r>
          </a:p>
          <a:p>
            <a:pPr>
              <a:defRPr/>
            </a:pPr>
            <a:endParaRPr lang="en-GB" dirty="0"/>
          </a:p>
        </p:txBody>
      </p:sp>
      <p:sp>
        <p:nvSpPr>
          <p:cNvPr id="47108" name="Slide Number Placeholder 3"/>
          <p:cNvSpPr>
            <a:spLocks noGrp="1"/>
          </p:cNvSpPr>
          <p:nvPr>
            <p:ph type="sldNum" sz="quarter" idx="5"/>
          </p:nvPr>
        </p:nvSpPr>
        <p:spPr>
          <a:noFill/>
          <a:ln>
            <a:miter lim="800000"/>
            <a:headEnd/>
            <a:tailEnd/>
          </a:ln>
        </p:spPr>
        <p:txBody>
          <a:bodyPr/>
          <a:lstStyle/>
          <a:p>
            <a:fld id="{D4D6BD22-DAB6-45FF-8AAC-5010B27A0515}" type="slidenum">
              <a:rPr lang="en-GB" smtClean="0"/>
              <a:pPr/>
              <a:t>29</a:t>
            </a:fld>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3</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pPr marL="171450" marR="0" indent="-171450" algn="l" defTabSz="914400" rtl="0" eaLnBrk="0" fontAlgn="base" latinLnBrk="0" hangingPunct="0">
              <a:lnSpc>
                <a:spcPct val="100000"/>
              </a:lnSpc>
              <a:spcBef>
                <a:spcPct val="30000"/>
              </a:spcBef>
              <a:spcAft>
                <a:spcPct val="0"/>
              </a:spcAft>
              <a:buClrTx/>
              <a:buSzTx/>
              <a:buFontTx/>
              <a:buChar char="-"/>
              <a:tabLst/>
              <a:defRPr/>
            </a:pPr>
            <a:r>
              <a:rPr lang="en-GB" dirty="0" smtClean="0"/>
              <a:t>Explain difference between input, output, outcome and impact indicators. </a:t>
            </a:r>
          </a:p>
          <a:p>
            <a:pPr marL="0" indent="0">
              <a:buFontTx/>
              <a:buNone/>
            </a:pPr>
            <a:endParaRPr lang="en-GB" dirty="0" smtClean="0"/>
          </a:p>
        </p:txBody>
      </p:sp>
      <p:sp>
        <p:nvSpPr>
          <p:cNvPr id="48132" name="Slide Number Placeholder 3"/>
          <p:cNvSpPr>
            <a:spLocks noGrp="1"/>
          </p:cNvSpPr>
          <p:nvPr>
            <p:ph type="sldNum" sz="quarter" idx="5"/>
          </p:nvPr>
        </p:nvSpPr>
        <p:spPr>
          <a:noFill/>
          <a:ln>
            <a:miter lim="800000"/>
            <a:headEnd/>
            <a:tailEnd/>
          </a:ln>
        </p:spPr>
        <p:txBody>
          <a:bodyPr/>
          <a:lstStyle/>
          <a:p>
            <a:fld id="{E38B91DA-8CA8-484D-B204-35E8E82C747B}" type="slidenum">
              <a:rPr lang="en-GB" smtClean="0"/>
              <a:pPr/>
              <a:t>30</a:t>
            </a:fld>
            <a:endParaRPr lang="en-GB"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marL="171450" indent="-171450">
              <a:buFontTx/>
              <a:buChar char="-"/>
            </a:pPr>
            <a:r>
              <a:rPr lang="en-GB" dirty="0" smtClean="0"/>
              <a:t>In this context, inputs does not refer to BS inputs but to “various government inputs”. See Intervention Logic of Evaluation Framework.  </a:t>
            </a:r>
          </a:p>
          <a:p>
            <a:pPr marL="171450" indent="-171450">
              <a:buFontTx/>
              <a:buChar char="-"/>
            </a:pPr>
            <a:r>
              <a:rPr lang="en-GB" dirty="0" smtClean="0"/>
              <a:t>When external factors have a large influence on outcome indicators (e.g. agricultural production indicators), more weight should be given to output and process indicators</a:t>
            </a:r>
          </a:p>
        </p:txBody>
      </p:sp>
      <p:sp>
        <p:nvSpPr>
          <p:cNvPr id="49156" name="Slide Number Placeholder 3"/>
          <p:cNvSpPr>
            <a:spLocks noGrp="1"/>
          </p:cNvSpPr>
          <p:nvPr>
            <p:ph type="sldNum" sz="quarter" idx="5"/>
          </p:nvPr>
        </p:nvSpPr>
        <p:spPr>
          <a:noFill/>
          <a:ln>
            <a:miter lim="800000"/>
            <a:headEnd/>
            <a:tailEnd/>
          </a:ln>
        </p:spPr>
        <p:txBody>
          <a:bodyPr/>
          <a:lstStyle/>
          <a:p>
            <a:fld id="{F35A13E2-DBC4-4570-AA19-3D007F2B2B22}" type="slidenum">
              <a:rPr lang="en-GB" smtClean="0"/>
              <a:pPr/>
              <a:t>31</a:t>
            </a:fld>
            <a:endParaRPr lang="en-GB"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pPr marL="171450" indent="-171450">
              <a:buFontTx/>
              <a:buChar char="-"/>
            </a:pPr>
            <a:endParaRPr lang="en-US" dirty="0" smtClean="0"/>
          </a:p>
        </p:txBody>
      </p:sp>
      <p:sp>
        <p:nvSpPr>
          <p:cNvPr id="51204" name="Slide Number Placeholder 3"/>
          <p:cNvSpPr>
            <a:spLocks noGrp="1"/>
          </p:cNvSpPr>
          <p:nvPr>
            <p:ph type="sldNum" sz="quarter" idx="5"/>
          </p:nvPr>
        </p:nvSpPr>
        <p:spPr>
          <a:noFill/>
          <a:ln>
            <a:miter lim="800000"/>
            <a:headEnd/>
            <a:tailEnd/>
          </a:ln>
        </p:spPr>
        <p:txBody>
          <a:bodyPr/>
          <a:lstStyle/>
          <a:p>
            <a:fld id="{C05D70AC-7D10-415D-8ADE-8AE3ABF5EFF7}" type="slidenum">
              <a:rPr lang="en-GB" smtClean="0"/>
              <a:pPr/>
              <a:t>32</a:t>
            </a:fld>
            <a:endParaRPr lang="en-GB"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endParaRPr lang="en-US" dirty="0" smtClean="0"/>
          </a:p>
        </p:txBody>
      </p:sp>
      <p:sp>
        <p:nvSpPr>
          <p:cNvPr id="50180" name="Slide Number Placeholder 3"/>
          <p:cNvSpPr>
            <a:spLocks noGrp="1"/>
          </p:cNvSpPr>
          <p:nvPr>
            <p:ph type="sldNum" sz="quarter" idx="5"/>
          </p:nvPr>
        </p:nvSpPr>
        <p:spPr>
          <a:noFill/>
          <a:ln>
            <a:miter lim="800000"/>
            <a:headEnd/>
            <a:tailEnd/>
          </a:ln>
        </p:spPr>
        <p:txBody>
          <a:bodyPr/>
          <a:lstStyle/>
          <a:p>
            <a:fld id="{19541607-177B-442B-B5C6-ADC9F1572229}" type="slidenum">
              <a:rPr lang="en-GB" smtClean="0"/>
              <a:pPr/>
              <a:t>33</a:t>
            </a:fld>
            <a:endParaRPr lang="en-GB"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Discuss table on page 84 of annex 8.</a:t>
            </a:r>
          </a:p>
          <a:p>
            <a:endParaRPr lang="en-GB" dirty="0" smtClean="0"/>
          </a:p>
        </p:txBody>
      </p:sp>
      <p:sp>
        <p:nvSpPr>
          <p:cNvPr id="52228" name="Slide Number Placeholder 3"/>
          <p:cNvSpPr>
            <a:spLocks noGrp="1"/>
          </p:cNvSpPr>
          <p:nvPr>
            <p:ph type="sldNum" sz="quarter" idx="5"/>
          </p:nvPr>
        </p:nvSpPr>
        <p:spPr>
          <a:noFill/>
          <a:ln>
            <a:miter lim="800000"/>
            <a:headEnd/>
            <a:tailEnd/>
          </a:ln>
        </p:spPr>
        <p:txBody>
          <a:bodyPr/>
          <a:lstStyle/>
          <a:p>
            <a:fld id="{0776F23A-38EC-463D-81D8-BB4BA99C6682}" type="slidenum">
              <a:rPr lang="en-GB" smtClean="0"/>
              <a:pPr/>
              <a:t>34</a:t>
            </a:fld>
            <a:endParaRPr lang="en-GB"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pPr marL="171450" indent="-171450">
              <a:buFontTx/>
              <a:buChar char="-"/>
            </a:pPr>
            <a:r>
              <a:rPr lang="en-GB" dirty="0" smtClean="0"/>
              <a:t>Discuss table on page 7 of annex 8.</a:t>
            </a:r>
          </a:p>
          <a:p>
            <a:pPr marL="171450" indent="-171450">
              <a:buFontTx/>
              <a:buChar char="-"/>
            </a:pPr>
            <a:r>
              <a:rPr lang="en-GB" dirty="0" smtClean="0"/>
              <a:t>PIM = MIP = Multi-annual indicative programme</a:t>
            </a:r>
          </a:p>
          <a:p>
            <a:pPr marL="171450" indent="-171450">
              <a:buFontTx/>
              <a:buChar char="-"/>
            </a:pPr>
            <a:r>
              <a:rPr lang="en-GB" dirty="0" smtClean="0"/>
              <a:t>Is a floating tranche similar to a performance tranche (all or nothing) or could it be a variable tranche, or are both options possible?  </a:t>
            </a:r>
          </a:p>
          <a:p>
            <a:pPr marL="171450" indent="-171450">
              <a:buFontTx/>
              <a:buChar char="-"/>
            </a:pPr>
            <a:r>
              <a:rPr lang="en-GB" dirty="0" err="1" smtClean="0"/>
              <a:t>Exemples</a:t>
            </a:r>
            <a:r>
              <a:rPr lang="en-GB" dirty="0" smtClean="0"/>
              <a:t> de tranches </a:t>
            </a:r>
            <a:r>
              <a:rPr lang="en-GB" dirty="0" err="1" smtClean="0"/>
              <a:t>flottantes</a:t>
            </a:r>
            <a:r>
              <a:rPr lang="en-GB" baseline="0" dirty="0" smtClean="0"/>
              <a:t> </a:t>
            </a:r>
            <a:r>
              <a:rPr lang="en-GB" baseline="0" dirty="0" err="1" smtClean="0"/>
              <a:t>dans</a:t>
            </a:r>
            <a:r>
              <a:rPr lang="en-GB" baseline="0" dirty="0" smtClean="0"/>
              <a:t> les pays MEDA, </a:t>
            </a:r>
            <a:r>
              <a:rPr lang="en-GB" baseline="0" dirty="0" err="1" smtClean="0"/>
              <a:t>notamment</a:t>
            </a:r>
            <a:r>
              <a:rPr lang="en-GB" baseline="0" dirty="0" smtClean="0"/>
              <a:t> au </a:t>
            </a:r>
            <a:r>
              <a:rPr lang="en-GB" baseline="0" dirty="0" err="1" smtClean="0"/>
              <a:t>Maroc</a:t>
            </a:r>
            <a:r>
              <a:rPr lang="en-GB" baseline="0" dirty="0" smtClean="0"/>
              <a:t> (</a:t>
            </a:r>
            <a:r>
              <a:rPr lang="en-GB" baseline="0" dirty="0" err="1" smtClean="0"/>
              <a:t>voir</a:t>
            </a:r>
            <a:r>
              <a:rPr lang="en-GB" baseline="0" dirty="0" smtClean="0"/>
              <a:t> par </a:t>
            </a:r>
            <a:r>
              <a:rPr lang="en-GB" baseline="0" dirty="0" err="1" smtClean="0"/>
              <a:t>exemple</a:t>
            </a:r>
            <a:r>
              <a:rPr lang="en-GB" baseline="0" dirty="0" smtClean="0"/>
              <a:t> le </a:t>
            </a:r>
            <a:r>
              <a:rPr lang="en-GB" baseline="0" dirty="0" err="1" smtClean="0"/>
              <a:t>noueau</a:t>
            </a:r>
            <a:r>
              <a:rPr lang="en-GB" baseline="0" dirty="0" smtClean="0"/>
              <a:t> programme BS </a:t>
            </a:r>
            <a:r>
              <a:rPr lang="en-GB" baseline="0" dirty="0" err="1" smtClean="0"/>
              <a:t>sectoriel</a:t>
            </a:r>
            <a:r>
              <a:rPr lang="en-GB" baseline="0" dirty="0" smtClean="0"/>
              <a:t> </a:t>
            </a:r>
            <a:r>
              <a:rPr lang="en-GB" baseline="0" dirty="0" err="1" smtClean="0"/>
              <a:t>sur</a:t>
            </a:r>
            <a:r>
              <a:rPr lang="en-GB" baseline="0" dirty="0" smtClean="0"/>
              <a:t> le genre).</a:t>
            </a:r>
            <a:endParaRPr lang="en-GB" dirty="0" smtClean="0"/>
          </a:p>
        </p:txBody>
      </p:sp>
      <p:sp>
        <p:nvSpPr>
          <p:cNvPr id="53252" name="Slide Number Placeholder 3"/>
          <p:cNvSpPr>
            <a:spLocks noGrp="1"/>
          </p:cNvSpPr>
          <p:nvPr>
            <p:ph type="sldNum" sz="quarter" idx="5"/>
          </p:nvPr>
        </p:nvSpPr>
        <p:spPr>
          <a:noFill/>
          <a:ln>
            <a:miter lim="800000"/>
            <a:headEnd/>
            <a:tailEnd/>
          </a:ln>
        </p:spPr>
        <p:txBody>
          <a:bodyPr/>
          <a:lstStyle/>
          <a:p>
            <a:fld id="{78008362-4A0F-4744-B14F-71D6C4D64AD4}" type="slidenum">
              <a:rPr lang="en-GB" smtClean="0"/>
              <a:pPr/>
              <a:t>35</a:t>
            </a:fld>
            <a:endParaRPr lang="en-GB"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ln/>
        </p:spPr>
      </p:sp>
      <p:sp>
        <p:nvSpPr>
          <p:cNvPr id="54275" name="Espace réservé des commentaires 2"/>
          <p:cNvSpPr>
            <a:spLocks noGrp="1"/>
          </p:cNvSpPr>
          <p:nvPr>
            <p:ph type="body" idx="1"/>
          </p:nvPr>
        </p:nvSpPr>
        <p:spPr>
          <a:noFill/>
        </p:spPr>
        <p:txBody>
          <a:bodyPr/>
          <a:lstStyle/>
          <a:p>
            <a:endParaRPr lang="fr-FR" dirty="0" smtClean="0"/>
          </a:p>
        </p:txBody>
      </p:sp>
      <p:sp>
        <p:nvSpPr>
          <p:cNvPr id="54276" name="Espace réservé du numéro de diapositive 3"/>
          <p:cNvSpPr>
            <a:spLocks noGrp="1"/>
          </p:cNvSpPr>
          <p:nvPr>
            <p:ph type="sldNum" sz="quarter" idx="5"/>
          </p:nvPr>
        </p:nvSpPr>
        <p:spPr>
          <a:noFill/>
          <a:ln>
            <a:miter lim="800000"/>
            <a:headEnd/>
            <a:tailEnd/>
          </a:ln>
        </p:spPr>
        <p:txBody>
          <a:bodyPr/>
          <a:lstStyle/>
          <a:p>
            <a:fld id="{FF73CA61-348A-4AE4-B9B8-B80F5160AC67}" type="slidenum">
              <a:rPr lang="en-GB" smtClean="0"/>
              <a:pPr/>
              <a:t>36</a:t>
            </a:fld>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092B3724-1E88-4CF1-9438-01CF29363E36}" type="slidenum">
              <a:rPr lang="en-GB" smtClean="0"/>
              <a:pPr/>
              <a:t>4</a:t>
            </a:fld>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r>
              <a:rPr lang="en-GB" dirty="0" smtClean="0"/>
              <a:t>- Risk Management Framework : first rough draft made during identification and refinement/revision during formulation.</a:t>
            </a:r>
          </a:p>
          <a:p>
            <a:endParaRPr lang="en-GB" dirty="0" smtClean="0"/>
          </a:p>
          <a:p>
            <a:r>
              <a:rPr lang="en-GB" dirty="0" smtClean="0"/>
              <a:t>- How to assess the fundamental values in case of GGDC?  Should the indicators of the RFM be used? What are the judgement criteria?</a:t>
            </a:r>
          </a:p>
          <a:p>
            <a:endParaRPr lang="en-GB" dirty="0" smtClean="0"/>
          </a:p>
          <a:p>
            <a:r>
              <a:rPr lang="en-GB" dirty="0" smtClean="0"/>
              <a:t>CPAB =</a:t>
            </a:r>
            <a:r>
              <a:rPr lang="en-GB" dirty="0" err="1" smtClean="0"/>
              <a:t>comité</a:t>
            </a:r>
            <a:r>
              <a:rPr lang="en-GB" dirty="0" smtClean="0"/>
              <a:t> de pilotage de </a:t>
            </a:r>
            <a:r>
              <a:rPr lang="en-GB" dirty="0" err="1" smtClean="0"/>
              <a:t>l’appui</a:t>
            </a:r>
            <a:r>
              <a:rPr lang="en-GB" dirty="0" smtClean="0"/>
              <a:t> </a:t>
            </a:r>
            <a:r>
              <a:rPr lang="en-GB" dirty="0" err="1" smtClean="0"/>
              <a:t>budgétaire</a:t>
            </a:r>
            <a:endParaRPr lang="en-GB" dirty="0" smtClean="0"/>
          </a:p>
          <a:p>
            <a:endParaRPr lang="en-GB" dirty="0" smtClean="0"/>
          </a:p>
        </p:txBody>
      </p:sp>
      <p:sp>
        <p:nvSpPr>
          <p:cNvPr id="31748" name="Slide Number Placeholder 3"/>
          <p:cNvSpPr>
            <a:spLocks noGrp="1"/>
          </p:cNvSpPr>
          <p:nvPr>
            <p:ph type="sldNum" sz="quarter" idx="5"/>
          </p:nvPr>
        </p:nvSpPr>
        <p:spPr>
          <a:noFill/>
          <a:ln>
            <a:miter lim="800000"/>
            <a:headEnd/>
            <a:tailEnd/>
          </a:ln>
        </p:spPr>
        <p:txBody>
          <a:bodyPr/>
          <a:lstStyle/>
          <a:p>
            <a:fld id="{B4672497-AF7E-45BF-8F19-18AB5777FB6B}" type="slidenum">
              <a:rPr lang="en-GB" smtClean="0"/>
              <a:pPr/>
              <a:t>5</a:t>
            </a:fld>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p:spPr>
        <p:txBody>
          <a:bodyPr/>
          <a:lstStyle/>
          <a:p>
            <a:r>
              <a:rPr lang="en-GB" dirty="0" smtClean="0"/>
              <a:t>- How to draw final conclusions? No scoring system per eligibility criterion has been prescribed, for instance: strong, satisfactory, weak, insufficient. And how are the four scores combined in one overall score?</a:t>
            </a:r>
          </a:p>
          <a:p>
            <a:r>
              <a:rPr lang="en-GB" dirty="0" smtClean="0"/>
              <a:t>- Could there be a difference in categorisation when considering a GGDC or a SRC? Could be because in case of a SRC, the first and third criteria are focussed on the sector. </a:t>
            </a:r>
          </a:p>
          <a:p>
            <a:r>
              <a:rPr lang="en-GB" dirty="0" smtClean="0"/>
              <a:t>- PFM criterion: compliance at national level precondition for positive conclusion at sector level. What about the other criteria? </a:t>
            </a:r>
          </a:p>
        </p:txBody>
      </p:sp>
      <p:sp>
        <p:nvSpPr>
          <p:cNvPr id="32772" name="Slide Number Placeholder 3"/>
          <p:cNvSpPr>
            <a:spLocks noGrp="1"/>
          </p:cNvSpPr>
          <p:nvPr>
            <p:ph type="sldNum" sz="quarter" idx="5"/>
          </p:nvPr>
        </p:nvSpPr>
        <p:spPr>
          <a:noFill/>
          <a:ln>
            <a:miter lim="800000"/>
            <a:headEnd/>
            <a:tailEnd/>
          </a:ln>
        </p:spPr>
        <p:txBody>
          <a:bodyPr/>
          <a:lstStyle/>
          <a:p>
            <a:fld id="{4F69F72C-70C0-4BB5-A8DC-B56B3D20C9E1}" type="slidenum">
              <a:rPr lang="en-GB" smtClean="0"/>
              <a:pPr/>
              <a:t>6</a:t>
            </a:fld>
            <a:endParaRPr lang="en-GB"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a:ln/>
        </p:spPr>
      </p:sp>
      <p:sp>
        <p:nvSpPr>
          <p:cNvPr id="33795" name="Espace réservé des commentaires 2"/>
          <p:cNvSpPr>
            <a:spLocks noGrp="1"/>
          </p:cNvSpPr>
          <p:nvPr>
            <p:ph type="body" idx="1"/>
          </p:nvPr>
        </p:nvSpPr>
        <p:spPr>
          <a:noFill/>
        </p:spPr>
        <p:txBody>
          <a:bodyPr/>
          <a:lstStyle/>
          <a:p>
            <a:r>
              <a:rPr lang="fr-FR" dirty="0" smtClean="0"/>
              <a:t>PP = Pays partenaire</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Preference of the partner country is mentioned under the first bullet point (see page 44 of the Guidelines), but it is rather distinct from the main topic of that bullet point. </a:t>
            </a:r>
          </a:p>
          <a:p>
            <a:endParaRPr lang="fr-FR" dirty="0" smtClean="0"/>
          </a:p>
        </p:txBody>
      </p:sp>
      <p:sp>
        <p:nvSpPr>
          <p:cNvPr id="33796" name="Espace réservé du numéro de diapositive 3"/>
          <p:cNvSpPr>
            <a:spLocks noGrp="1"/>
          </p:cNvSpPr>
          <p:nvPr>
            <p:ph type="sldNum" sz="quarter" idx="5"/>
          </p:nvPr>
        </p:nvSpPr>
        <p:spPr>
          <a:noFill/>
          <a:ln>
            <a:miter lim="800000"/>
            <a:headEnd/>
            <a:tailEnd/>
          </a:ln>
        </p:spPr>
        <p:txBody>
          <a:bodyPr/>
          <a:lstStyle/>
          <a:p>
            <a:fld id="{EBEE3546-5F8D-4D7E-9440-40C9CAA4DC32}" type="slidenum">
              <a:rPr lang="en-GB" smtClean="0"/>
              <a:pPr/>
              <a:t>7</a:t>
            </a:fld>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smtClean="0"/>
              <a:t>-  Attention: these criteria are not the eligibility criteria</a:t>
            </a:r>
          </a:p>
          <a:p>
            <a:pPr>
              <a:defRPr/>
            </a:pPr>
            <a:r>
              <a:rPr lang="en-GB" dirty="0" smtClean="0"/>
              <a:t>-  In practice possibly difficult to make a distinction between the amount of GGDC and SRC at this stage.  </a:t>
            </a:r>
          </a:p>
          <a:p>
            <a:pPr marL="171450" indent="-171450">
              <a:buFontTx/>
              <a:buChar char="-"/>
              <a:defRPr/>
            </a:pPr>
            <a:r>
              <a:rPr lang="en-GB" dirty="0" smtClean="0"/>
              <a:t>It seems as if the last three bullet points are only relevant when a country qualifies for both GGDC and SRC. Difficult to apply when country qualifies for SRC only.   </a:t>
            </a:r>
          </a:p>
          <a:p>
            <a:pPr marL="171450" indent="-171450">
              <a:buFontTx/>
              <a:buChar char="-"/>
              <a:defRPr/>
            </a:pPr>
            <a:r>
              <a:rPr lang="en-GB" dirty="0" smtClean="0"/>
              <a:t>Thus, share of BS in total aid is not influenced by scores on eligibility criteria?</a:t>
            </a:r>
          </a:p>
          <a:p>
            <a:endParaRPr lang="en-GB" dirty="0" smtClean="0"/>
          </a:p>
        </p:txBody>
      </p:sp>
      <p:sp>
        <p:nvSpPr>
          <p:cNvPr id="34820" name="Slide Number Placeholder 3"/>
          <p:cNvSpPr>
            <a:spLocks noGrp="1"/>
          </p:cNvSpPr>
          <p:nvPr>
            <p:ph type="sldNum" sz="quarter" idx="5"/>
          </p:nvPr>
        </p:nvSpPr>
        <p:spPr>
          <a:noFill/>
          <a:ln>
            <a:miter lim="800000"/>
            <a:headEnd/>
            <a:tailEnd/>
          </a:ln>
        </p:spPr>
        <p:txBody>
          <a:bodyPr/>
          <a:lstStyle/>
          <a:p>
            <a:fld id="{191A6A20-7AD3-45D2-AA3E-359C427AE862}" type="slidenum">
              <a:rPr lang="en-GB" smtClean="0"/>
              <a:pPr/>
              <a:t>8</a:t>
            </a:fld>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fr-BE" dirty="0" smtClean="0"/>
              <a:t>CPAB= Comité de pilotage de l’appui budgétaire = BSSC</a:t>
            </a:r>
            <a:endParaRPr lang="en-GB" dirty="0" smtClean="0"/>
          </a:p>
        </p:txBody>
      </p:sp>
      <p:sp>
        <p:nvSpPr>
          <p:cNvPr id="35844" name="Slide Number Placeholder 3"/>
          <p:cNvSpPr>
            <a:spLocks noGrp="1"/>
          </p:cNvSpPr>
          <p:nvPr>
            <p:ph type="sldNum" sz="quarter" idx="5"/>
          </p:nvPr>
        </p:nvSpPr>
        <p:spPr>
          <a:noFill/>
          <a:ln>
            <a:miter lim="800000"/>
            <a:headEnd/>
            <a:tailEnd/>
          </a:ln>
        </p:spPr>
        <p:txBody>
          <a:bodyPr/>
          <a:lstStyle/>
          <a:p>
            <a:fld id="{B4795FF9-6A5F-42FE-8068-D7938C700398}" type="slidenum">
              <a:rPr lang="en-GB" smtClean="0"/>
              <a:pPr/>
              <a:t>9</a:t>
            </a:fld>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defRPr/>
            </a:pPr>
            <a:endParaRPr lang="en-US" sz="1800" dirty="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FD3F92ED-E43A-4BD3-ADB1-B8360B4C9844}"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6DE2AE9-AF7E-4200-B284-C1DAFE05A419}"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415AC3CA-5800-4CB6-BE58-DEDB9CEE9F57}"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A86143C-D2C5-4F82-81F6-69402C74B878}"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4ACE6ED-196E-4B04-BB4D-6D945C114DF9}"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180401E9-B1B6-40C7-9D27-B9C29C519991}"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90B47DD5-3698-4B6D-BC06-F47262550F09}"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507A9BA6-BC54-4B3E-AAE7-451DD5372B87}"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AB8BA9CA-D861-44E3-8319-98B75E119E9D}"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6C89DE6F-034F-4808-A715-41A9EC40BDDD}"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96661773-3B7F-4F7B-8C87-958BA1C4204A}"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22CC1527-F594-4A76-9A19-BFF5E59AC269}"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7"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buChar char="•"/>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en appui budgétaire</a:t>
            </a:r>
          </a:p>
        </p:txBody>
      </p:sp>
      <p:sp>
        <p:nvSpPr>
          <p:cNvPr id="3075" name="Rectangle 6"/>
          <p:cNvSpPr>
            <a:spLocks noGrp="1" noChangeArrowheads="1"/>
          </p:cNvSpPr>
          <p:nvPr>
            <p:ph type="subTitle" idx="1"/>
          </p:nvPr>
        </p:nvSpPr>
        <p:spPr>
          <a:xfrm>
            <a:off x="1042988" y="2997200"/>
            <a:ext cx="7200900" cy="1728788"/>
          </a:xfrm>
        </p:spPr>
        <p:txBody>
          <a:bodyPr/>
          <a:lstStyle/>
          <a:p>
            <a:pPr algn="ctr" eaLnBrk="1" hangingPunct="1"/>
            <a:r>
              <a:rPr lang="fr-FR" sz="2000" noProof="0" dirty="0" smtClean="0"/>
              <a:t>Module </a:t>
            </a:r>
            <a:r>
              <a:rPr lang="fr-FR" sz="2000" noProof="0" dirty="0" smtClean="0"/>
              <a:t>7</a:t>
            </a:r>
            <a:endParaRPr lang="fr-FR" sz="2000" noProof="0" dirty="0" smtClean="0"/>
          </a:p>
          <a:p>
            <a:pPr algn="ctr" eaLnBrk="1" hangingPunct="1"/>
            <a:endParaRPr lang="fr-FR" sz="2000" noProof="0" dirty="0" smtClean="0"/>
          </a:p>
          <a:p>
            <a:pPr algn="ctr" eaLnBrk="1" hangingPunct="1"/>
            <a:r>
              <a:rPr lang="fr-FR" sz="2000" noProof="0" dirty="0" smtClean="0"/>
              <a:t>Identification et </a:t>
            </a:r>
            <a:r>
              <a:rPr lang="fr-FR" sz="2000" dirty="0" smtClean="0"/>
              <a:t>formulation</a:t>
            </a:r>
            <a:r>
              <a:rPr lang="fr-FR" sz="2000" noProof="0" dirty="0" smtClean="0"/>
              <a:t> d’un </a:t>
            </a:r>
            <a:r>
              <a:rPr lang="fr-FR" sz="2000" noProof="0" dirty="0" smtClean="0"/>
              <a:t>contrat d’AB</a:t>
            </a:r>
            <a:r>
              <a:rPr lang="fr-FR" sz="2000" noProof="0" dirty="0" smtClean="0"/>
              <a:t>, conception de tranches </a:t>
            </a:r>
            <a:r>
              <a:rPr lang="fr-FR" sz="2000" noProof="0" dirty="0" smtClean="0"/>
              <a:t>variables et évaluation de la performance   </a:t>
            </a:r>
            <a:endParaRPr lang="fr-FR" sz="2000" noProof="0" dirty="0" smtClean="0"/>
          </a:p>
          <a:p>
            <a:pPr algn="ctr" eaLnBrk="1" hangingPunct="1"/>
            <a:endParaRPr lang="fr-FR" sz="2000" noProof="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indent="0" algn="ctr" eaLnBrk="1" hangingPunct="1"/>
            <a:r>
              <a:rPr lang="fr-FR" noProof="0" dirty="0" smtClean="0"/>
              <a:t>Plan du module </a:t>
            </a:r>
            <a:r>
              <a:rPr lang="fr-FR" noProof="0" dirty="0" smtClean="0"/>
              <a:t>7</a:t>
            </a:r>
            <a:endParaRPr lang="fr-FR" noProof="0" dirty="0" smtClean="0"/>
          </a:p>
        </p:txBody>
      </p:sp>
      <p:sp>
        <p:nvSpPr>
          <p:cNvPr id="32771" name="Rectangle 3"/>
          <p:cNvSpPr>
            <a:spLocks noGrp="1" noChangeArrowheads="1"/>
          </p:cNvSpPr>
          <p:nvPr>
            <p:ph type="body" idx="1"/>
          </p:nvPr>
        </p:nvSpPr>
        <p:spPr>
          <a:xfrm>
            <a:off x="457200" y="2492375"/>
            <a:ext cx="8435975" cy="3529013"/>
          </a:xfrm>
        </p:spPr>
        <p:txBody>
          <a:bodyPr/>
          <a:lstStyle/>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Aperçu du cycle de gestion d’un contrat d’AB</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Identification </a:t>
            </a:r>
            <a:r>
              <a:rPr lang="fr-FR" sz="2400" b="0" noProof="0" dirty="0" smtClean="0">
                <a:ea typeface="+mn-ea"/>
                <a:cs typeface="+mn-cs"/>
              </a:rPr>
              <a:t>d’un </a:t>
            </a:r>
            <a:r>
              <a:rPr lang="fr-FR" sz="2400" b="0" noProof="0" dirty="0" smtClean="0">
                <a:ea typeface="+mn-ea"/>
                <a:cs typeface="+mn-cs"/>
              </a:rPr>
              <a:t>contrat programme </a:t>
            </a:r>
            <a:r>
              <a:rPr lang="fr-FR" sz="2400" b="0" dirty="0" smtClean="0">
                <a:ea typeface="+mn-ea"/>
                <a:cs typeface="+mn-cs"/>
              </a:rPr>
              <a:t>d’</a:t>
            </a:r>
            <a:r>
              <a:rPr lang="fr-FR" sz="2400" b="0" noProof="0" dirty="0" smtClean="0">
                <a:ea typeface="+mn-ea"/>
                <a:cs typeface="+mn-cs"/>
              </a:rPr>
              <a:t>appui budgétaire</a:t>
            </a:r>
          </a:p>
          <a:p>
            <a:pPr marL="457200" lvl="1" indent="-457200" eaLnBrk="1" hangingPunct="1">
              <a:lnSpc>
                <a:spcPct val="130000"/>
              </a:lnSpc>
              <a:spcBef>
                <a:spcPts val="2400"/>
              </a:spcBef>
              <a:buClrTx/>
              <a:buFont typeface="+mj-lt"/>
              <a:buAutoNum type="arabicPeriod"/>
              <a:defRPr/>
            </a:pPr>
            <a:r>
              <a:rPr lang="fr-FR" sz="2400" noProof="0" dirty="0" smtClean="0">
                <a:solidFill>
                  <a:srgbClr val="C00000"/>
                </a:solidFill>
                <a:ea typeface="+mn-ea"/>
                <a:cs typeface="+mn-cs"/>
              </a:rPr>
              <a:t>Formulation d’un programme d’AB</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Tranches </a:t>
            </a:r>
            <a:r>
              <a:rPr lang="fr-FR" sz="2400" b="0" dirty="0" smtClean="0">
                <a:ea typeface="+mn-ea"/>
                <a:cs typeface="+mn-cs"/>
              </a:rPr>
              <a:t>fixes</a:t>
            </a:r>
            <a:r>
              <a:rPr lang="fr-FR" sz="2400" b="0" noProof="0" dirty="0" smtClean="0">
                <a:ea typeface="+mn-ea"/>
                <a:cs typeface="+mn-cs"/>
              </a:rPr>
              <a:t> et tranches variables</a:t>
            </a: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6C6CE47F-0DF3-4CFF-9A72-C0F7D61958DD}" type="slidenum">
              <a:rPr lang="en-GB" smtClean="0"/>
              <a:pPr/>
              <a:t>10</a:t>
            </a:fld>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1339850"/>
            <a:ext cx="9144000" cy="576263"/>
          </a:xfrm>
        </p:spPr>
        <p:txBody>
          <a:bodyPr/>
          <a:lstStyle/>
          <a:p>
            <a:pPr indent="0" eaLnBrk="1" hangingPunct="1"/>
            <a:r>
              <a:rPr lang="fr-FR" sz="2600" noProof="0" dirty="0" smtClean="0"/>
              <a:t>Préparation d’une Fiche d’Action et d’un avant-projet de DTA (1)</a:t>
            </a:r>
          </a:p>
        </p:txBody>
      </p:sp>
      <p:sp>
        <p:nvSpPr>
          <p:cNvPr id="4099" name="Rectangle 3"/>
          <p:cNvSpPr>
            <a:spLocks noGrp="1" noChangeArrowheads="1"/>
          </p:cNvSpPr>
          <p:nvPr>
            <p:ph type="body" idx="1"/>
          </p:nvPr>
        </p:nvSpPr>
        <p:spPr>
          <a:xfrm>
            <a:off x="0" y="2214554"/>
            <a:ext cx="9144000" cy="4032250"/>
          </a:xfrm>
        </p:spPr>
        <p:txBody>
          <a:bodyPr/>
          <a:lstStyle/>
          <a:p>
            <a:pPr marL="457200" lvl="1" indent="0" eaLnBrk="1" hangingPunct="1">
              <a:lnSpc>
                <a:spcPct val="130000"/>
              </a:lnSpc>
              <a:spcBef>
                <a:spcPct val="0"/>
              </a:spcBef>
              <a:spcAft>
                <a:spcPts val="0"/>
              </a:spcAft>
              <a:buFontTx/>
              <a:buNone/>
              <a:defRPr/>
            </a:pPr>
            <a:r>
              <a:rPr lang="fr-FR" b="0" noProof="0" dirty="0" smtClean="0">
                <a:solidFill>
                  <a:schemeClr val="accent6"/>
                </a:solidFill>
              </a:rPr>
              <a:t>La Fiche d’Action doit inclure les sections suivantes: </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Motifs</a:t>
            </a:r>
            <a:r>
              <a:rPr lang="fr-FR" b="0" noProof="0" dirty="0" smtClean="0">
                <a:solidFill>
                  <a:schemeClr val="accent6"/>
                </a:solidFill>
              </a:rPr>
              <a:t>, objectifs et bénéfices et résultats attendus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Évaluation du contexte pays et des quatre critères d’éligibilité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Description des risques majeurs et des mesures d’atténuation basés sur le Cadre de gestion des risques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Aspects de conception et de mise en œuvre: suivi de performance, dialogue politique, coordination donateur, critères de décaissement, tranches fixes et variables, AB ciblé ou non ciblé, budget et calendrier, évaluation et audit.</a:t>
            </a:r>
          </a:p>
        </p:txBody>
      </p:sp>
      <p:sp>
        <p:nvSpPr>
          <p:cNvPr id="11268" name="Slide Number Placeholder 1"/>
          <p:cNvSpPr>
            <a:spLocks noGrp="1"/>
          </p:cNvSpPr>
          <p:nvPr>
            <p:ph type="sldNum" sz="quarter" idx="12"/>
          </p:nvPr>
        </p:nvSpPr>
        <p:spPr>
          <a:noFill/>
          <a:ln>
            <a:miter lim="800000"/>
            <a:headEnd/>
            <a:tailEnd/>
          </a:ln>
        </p:spPr>
        <p:txBody>
          <a:bodyPr/>
          <a:lstStyle/>
          <a:p>
            <a:fld id="{AEA64CCC-EA04-445B-9DB7-4B7A6163FC08}" type="slidenum">
              <a:rPr lang="en-GB" smtClean="0"/>
              <a:pPr/>
              <a:t>11</a:t>
            </a:fld>
            <a:endParaRPr lang="en-GB"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0" y="1339850"/>
            <a:ext cx="9144000" cy="576263"/>
          </a:xfrm>
        </p:spPr>
        <p:txBody>
          <a:bodyPr/>
          <a:lstStyle/>
          <a:p>
            <a:pPr indent="0" eaLnBrk="1" hangingPunct="1"/>
            <a:r>
              <a:rPr lang="fr-FR" sz="2600" noProof="0" dirty="0" smtClean="0"/>
              <a:t>Préparation d’une Fiche d action et d’un avant-projet de DTA (2)</a:t>
            </a:r>
          </a:p>
        </p:txBody>
      </p:sp>
      <p:sp>
        <p:nvSpPr>
          <p:cNvPr id="4099" name="Rectangle 3"/>
          <p:cNvSpPr>
            <a:spLocks noGrp="1" noChangeArrowheads="1"/>
          </p:cNvSpPr>
          <p:nvPr>
            <p:ph type="body" idx="1"/>
          </p:nvPr>
        </p:nvSpPr>
        <p:spPr>
          <a:xfrm>
            <a:off x="395536" y="2428875"/>
            <a:ext cx="7920880" cy="4032250"/>
          </a:xfrm>
        </p:spPr>
        <p:txBody>
          <a:bodyPr/>
          <a:lstStyle/>
          <a:p>
            <a:pPr marL="457200" lvl="1" indent="0" eaLnBrk="1" hangingPunct="1">
              <a:lnSpc>
                <a:spcPct val="130000"/>
              </a:lnSpc>
              <a:spcBef>
                <a:spcPct val="0"/>
              </a:spcBef>
              <a:spcAft>
                <a:spcPts val="0"/>
              </a:spcAft>
              <a:buFontTx/>
              <a:buNone/>
              <a:defRPr/>
            </a:pPr>
            <a:r>
              <a:rPr lang="fr-FR" b="0" noProof="0" dirty="0" smtClean="0">
                <a:solidFill>
                  <a:schemeClr val="accent6"/>
                </a:solidFill>
              </a:rPr>
              <a:t>La Fiche d’action doit être accompagnée de: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Des documents supplémentaires couvrant chacun des critères d’éligibilité</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Du Cadre de gestion du risque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De l’avant-projet de DTA</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De la grille de la qualité du développement des capacités </a:t>
            </a:r>
            <a:endParaRPr lang="fr-FR" b="0" noProof="0" dirty="0" smtClean="0">
              <a:solidFill>
                <a:schemeClr val="accent6"/>
              </a:solidFill>
            </a:endParaRPr>
          </a:p>
        </p:txBody>
      </p:sp>
      <p:sp>
        <p:nvSpPr>
          <p:cNvPr id="12292" name="Slide Number Placeholder 1"/>
          <p:cNvSpPr>
            <a:spLocks noGrp="1"/>
          </p:cNvSpPr>
          <p:nvPr>
            <p:ph type="sldNum" sz="quarter" idx="12"/>
          </p:nvPr>
        </p:nvSpPr>
        <p:spPr>
          <a:noFill/>
          <a:ln>
            <a:miter lim="800000"/>
            <a:headEnd/>
            <a:tailEnd/>
          </a:ln>
        </p:spPr>
        <p:txBody>
          <a:bodyPr/>
          <a:lstStyle/>
          <a:p>
            <a:fld id="{F353B2D9-023F-452C-99A3-A28A1C57F539}" type="slidenum">
              <a:rPr lang="en-GB" smtClean="0"/>
              <a:pPr/>
              <a:t>12</a:t>
            </a:fld>
            <a:endParaRPr lang="en-GB"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339850"/>
            <a:ext cx="9144000" cy="720725"/>
          </a:xfrm>
        </p:spPr>
        <p:txBody>
          <a:bodyPr/>
          <a:lstStyle/>
          <a:p>
            <a:pPr indent="0" algn="ctr" eaLnBrk="1" hangingPunct="1"/>
            <a:r>
              <a:rPr lang="fr-FR" sz="2400" dirty="0" smtClean="0"/>
              <a:t>De l’approbation d’une FA à la Convention de financement </a:t>
            </a:r>
            <a:endParaRPr lang="fr-FR" sz="2400" dirty="0" smtClean="0"/>
          </a:p>
        </p:txBody>
      </p:sp>
      <p:sp>
        <p:nvSpPr>
          <p:cNvPr id="4099" name="Rectangle 3"/>
          <p:cNvSpPr>
            <a:spLocks noGrp="1" noChangeArrowheads="1"/>
          </p:cNvSpPr>
          <p:nvPr>
            <p:ph type="body" idx="1"/>
          </p:nvPr>
        </p:nvSpPr>
        <p:spPr>
          <a:xfrm>
            <a:off x="0" y="2060575"/>
            <a:ext cx="9144000" cy="4464050"/>
          </a:xfrm>
        </p:spPr>
        <p:txBody>
          <a:bodyPr/>
          <a:lstStyle/>
          <a:p>
            <a:pPr marL="457200" lvl="1" indent="0" eaLnBrk="1" hangingPunct="1">
              <a:lnSpc>
                <a:spcPct val="130000"/>
              </a:lnSpc>
              <a:spcBef>
                <a:spcPct val="0"/>
              </a:spcBef>
              <a:spcAft>
                <a:spcPts val="0"/>
              </a:spcAft>
              <a:defRPr/>
            </a:pPr>
            <a:r>
              <a:rPr lang="fr-FR" b="0" dirty="0" smtClean="0">
                <a:solidFill>
                  <a:schemeClr val="accent6"/>
                </a:solidFill>
              </a:rPr>
              <a:t>Après le QSG2 et l’approbation Directeur géographique (implication du CPAB et/ou DG), FA soumise au Comité des EM compétent  pour accord pour une décision de financement.</a:t>
            </a:r>
          </a:p>
          <a:p>
            <a:pPr marL="457200" lvl="1" indent="0" eaLnBrk="1" hangingPunct="1">
              <a:lnSpc>
                <a:spcPct val="130000"/>
              </a:lnSpc>
              <a:spcBef>
                <a:spcPct val="0"/>
              </a:spcBef>
              <a:spcAft>
                <a:spcPts val="0"/>
              </a:spcAft>
              <a:buNone/>
              <a:defRPr/>
            </a:pPr>
            <a:endParaRPr lang="fr-FR" b="0" dirty="0" smtClean="0">
              <a:solidFill>
                <a:schemeClr val="accent6"/>
              </a:solidFill>
            </a:endParaRPr>
          </a:p>
          <a:p>
            <a:pPr marL="457200" lvl="1" indent="0" eaLnBrk="1" hangingPunct="1">
              <a:lnSpc>
                <a:spcPct val="130000"/>
              </a:lnSpc>
              <a:spcBef>
                <a:spcPct val="0"/>
              </a:spcBef>
              <a:spcAft>
                <a:spcPts val="0"/>
              </a:spcAft>
              <a:defRPr/>
            </a:pPr>
            <a:r>
              <a:rPr lang="fr-FR" b="0" dirty="0" smtClean="0">
                <a:solidFill>
                  <a:schemeClr val="accent6"/>
                </a:solidFill>
              </a:rPr>
              <a:t>P</a:t>
            </a:r>
            <a:r>
              <a:rPr lang="fr-FR" b="0" dirty="0" smtClean="0">
                <a:solidFill>
                  <a:schemeClr val="accent6"/>
                </a:solidFill>
              </a:rPr>
              <a:t>uis la Convention de financement </a:t>
            </a:r>
            <a:r>
              <a:rPr lang="fr-FR" b="0" dirty="0" err="1" smtClean="0">
                <a:solidFill>
                  <a:schemeClr val="accent6"/>
                </a:solidFill>
              </a:rPr>
              <a:t>CdF</a:t>
            </a:r>
            <a:r>
              <a:rPr lang="fr-FR" b="0" dirty="0" smtClean="0">
                <a:solidFill>
                  <a:schemeClr val="accent6"/>
                </a:solidFill>
              </a:rPr>
              <a:t> (incluant les DTA) doit être signé par le pays partenaire.</a:t>
            </a:r>
          </a:p>
          <a:p>
            <a:pPr marL="457200" lvl="1" indent="0" eaLnBrk="1" hangingPunct="1">
              <a:lnSpc>
                <a:spcPct val="130000"/>
              </a:lnSpc>
              <a:spcBef>
                <a:spcPct val="0"/>
              </a:spcBef>
              <a:spcAft>
                <a:spcPts val="0"/>
              </a:spcAft>
              <a:buNone/>
              <a:defRPr/>
            </a:pPr>
            <a:r>
              <a:rPr lang="fr-FR" b="0" dirty="0" smtClean="0">
                <a:solidFill>
                  <a:schemeClr val="accent6"/>
                </a:solidFill>
              </a:rPr>
              <a:t> </a:t>
            </a:r>
          </a:p>
          <a:p>
            <a:pPr marL="457200" lvl="1" indent="0" eaLnBrk="1" hangingPunct="1">
              <a:lnSpc>
                <a:spcPct val="130000"/>
              </a:lnSpc>
              <a:spcBef>
                <a:spcPct val="0"/>
              </a:spcBef>
              <a:spcAft>
                <a:spcPts val="0"/>
              </a:spcAft>
              <a:defRPr/>
            </a:pPr>
            <a:r>
              <a:rPr lang="fr-FR" b="0" dirty="0" smtClean="0">
                <a:solidFill>
                  <a:schemeClr val="accent6"/>
                </a:solidFill>
              </a:rPr>
              <a:t>Une </a:t>
            </a:r>
            <a:r>
              <a:rPr lang="fr-FR" b="0" dirty="0" err="1" smtClean="0">
                <a:solidFill>
                  <a:schemeClr val="accent6"/>
                </a:solidFill>
              </a:rPr>
              <a:t>CdF</a:t>
            </a:r>
            <a:r>
              <a:rPr lang="fr-FR" b="0" dirty="0" smtClean="0">
                <a:solidFill>
                  <a:schemeClr val="accent6"/>
                </a:solidFill>
              </a:rPr>
              <a:t> pour un contrat d’AB est un engagement légal et </a:t>
            </a:r>
            <a:r>
              <a:rPr lang="fr-FR" b="0" dirty="0" err="1" smtClean="0">
                <a:solidFill>
                  <a:schemeClr val="accent6"/>
                </a:solidFill>
              </a:rPr>
              <a:t>ls</a:t>
            </a:r>
            <a:r>
              <a:rPr lang="fr-FR" b="0" dirty="0" smtClean="0">
                <a:solidFill>
                  <a:schemeClr val="accent6"/>
                </a:solidFill>
              </a:rPr>
              <a:t> différents tranches ne nécessitent pas d’engagement légal  supplémentaire.    </a:t>
            </a:r>
            <a:endParaRPr lang="fr-FR" b="0" dirty="0" smtClean="0">
              <a:solidFill>
                <a:schemeClr val="accent6"/>
              </a:solidFill>
            </a:endParaRPr>
          </a:p>
        </p:txBody>
      </p:sp>
      <p:sp>
        <p:nvSpPr>
          <p:cNvPr id="15364" name="Slide Number Placeholder 1"/>
          <p:cNvSpPr>
            <a:spLocks noGrp="1"/>
          </p:cNvSpPr>
          <p:nvPr>
            <p:ph type="sldNum" sz="quarter" idx="12"/>
          </p:nvPr>
        </p:nvSpPr>
        <p:spPr>
          <a:noFill/>
          <a:ln>
            <a:miter lim="800000"/>
            <a:headEnd/>
            <a:tailEnd/>
          </a:ln>
        </p:spPr>
        <p:txBody>
          <a:bodyPr/>
          <a:lstStyle/>
          <a:p>
            <a:fld id="{3B952DCE-0261-40C1-8174-2ED7BCACA3BD}" type="slidenum">
              <a:rPr lang="en-GB" smtClean="0"/>
              <a:pPr/>
              <a:t>13</a:t>
            </a:fld>
            <a:endParaRPr lang="en-GB"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indent="0" algn="ctr" eaLnBrk="1" hangingPunct="1"/>
            <a:r>
              <a:rPr lang="fr-FR" noProof="0" dirty="0" smtClean="0"/>
              <a:t>Plan du module </a:t>
            </a:r>
            <a:r>
              <a:rPr lang="fr-FR" noProof="0" dirty="0" smtClean="0"/>
              <a:t>7</a:t>
            </a:r>
            <a:endParaRPr lang="fr-FR" noProof="0" dirty="0" smtClean="0"/>
          </a:p>
        </p:txBody>
      </p:sp>
      <p:sp>
        <p:nvSpPr>
          <p:cNvPr id="32771" name="Rectangle 3"/>
          <p:cNvSpPr>
            <a:spLocks noGrp="1" noChangeArrowheads="1"/>
          </p:cNvSpPr>
          <p:nvPr>
            <p:ph type="body" idx="1"/>
          </p:nvPr>
        </p:nvSpPr>
        <p:spPr>
          <a:xfrm>
            <a:off x="457200" y="2492375"/>
            <a:ext cx="8435975" cy="3529013"/>
          </a:xfrm>
        </p:spPr>
        <p:txBody>
          <a:bodyPr/>
          <a:lstStyle/>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Aperçu du cycle de gestion d’un contrat d’AB</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Identification </a:t>
            </a:r>
            <a:r>
              <a:rPr lang="fr-FR" sz="2400" b="0" noProof="0" dirty="0" smtClean="0">
                <a:ea typeface="+mn-ea"/>
                <a:cs typeface="+mn-cs"/>
              </a:rPr>
              <a:t>d’un </a:t>
            </a:r>
            <a:r>
              <a:rPr lang="fr-FR" sz="2400" b="0" noProof="0" dirty="0" smtClean="0">
                <a:ea typeface="+mn-ea"/>
                <a:cs typeface="+mn-cs"/>
              </a:rPr>
              <a:t>contrat programme </a:t>
            </a:r>
            <a:r>
              <a:rPr lang="fr-FR" sz="2400" b="0" dirty="0" smtClean="0">
                <a:ea typeface="+mn-ea"/>
                <a:cs typeface="+mn-cs"/>
              </a:rPr>
              <a:t>d’</a:t>
            </a:r>
            <a:r>
              <a:rPr lang="fr-FR" sz="2400" b="0" noProof="0" dirty="0" smtClean="0">
                <a:ea typeface="+mn-ea"/>
                <a:cs typeface="+mn-cs"/>
              </a:rPr>
              <a:t>appui budgétaire</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Formulation d’un programme d’AB</a:t>
            </a:r>
          </a:p>
          <a:p>
            <a:pPr marL="457200" lvl="1" indent="-457200" eaLnBrk="1" hangingPunct="1">
              <a:lnSpc>
                <a:spcPct val="130000"/>
              </a:lnSpc>
              <a:spcBef>
                <a:spcPts val="2400"/>
              </a:spcBef>
              <a:buClrTx/>
              <a:buFont typeface="+mj-lt"/>
              <a:buAutoNum type="arabicPeriod"/>
              <a:defRPr/>
            </a:pPr>
            <a:r>
              <a:rPr lang="fr-FR" sz="2400" noProof="0" dirty="0" smtClean="0">
                <a:solidFill>
                  <a:srgbClr val="C00000"/>
                </a:solidFill>
                <a:ea typeface="+mn-ea"/>
                <a:cs typeface="+mn-cs"/>
              </a:rPr>
              <a:t>Tranches </a:t>
            </a:r>
            <a:r>
              <a:rPr lang="fr-FR" sz="2400" dirty="0" smtClean="0">
                <a:solidFill>
                  <a:srgbClr val="C00000"/>
                </a:solidFill>
                <a:ea typeface="+mn-ea"/>
                <a:cs typeface="+mn-cs"/>
              </a:rPr>
              <a:t>fixes</a:t>
            </a:r>
            <a:r>
              <a:rPr lang="fr-FR" sz="2400" noProof="0" dirty="0" smtClean="0">
                <a:solidFill>
                  <a:srgbClr val="C00000"/>
                </a:solidFill>
                <a:ea typeface="+mn-ea"/>
                <a:cs typeface="+mn-cs"/>
              </a:rPr>
              <a:t> et tranches variables</a:t>
            </a: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6C6CE47F-0DF3-4CFF-9A72-C0F7D61958DD}" type="slidenum">
              <a:rPr lang="en-GB" smtClean="0"/>
              <a:pPr/>
              <a:t>14</a:t>
            </a:fld>
            <a:endParaRPr lang="en-GB"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268413"/>
            <a:ext cx="8229600" cy="1081087"/>
          </a:xfrm>
        </p:spPr>
        <p:txBody>
          <a:bodyPr/>
          <a:lstStyle/>
          <a:p>
            <a:pPr indent="0" algn="ctr" eaLnBrk="1" hangingPunct="1"/>
            <a:r>
              <a:rPr lang="fr-FR" sz="2400" dirty="0" smtClean="0"/>
              <a:t>Evaluation des performances/Cadre de monitorage et indicateurs (1)</a:t>
            </a:r>
            <a:endParaRPr lang="fr-FR" sz="2400" dirty="0" smtClean="0"/>
          </a:p>
        </p:txBody>
      </p:sp>
      <p:sp>
        <p:nvSpPr>
          <p:cNvPr id="4099" name="Rectangle 3"/>
          <p:cNvSpPr>
            <a:spLocks noGrp="1" noChangeArrowheads="1"/>
          </p:cNvSpPr>
          <p:nvPr>
            <p:ph type="body" idx="1"/>
          </p:nvPr>
        </p:nvSpPr>
        <p:spPr>
          <a:xfrm>
            <a:off x="0" y="2420938"/>
            <a:ext cx="9144000" cy="4032250"/>
          </a:xfrm>
        </p:spPr>
        <p:txBody>
          <a:bodyPr/>
          <a:lstStyle/>
          <a:p>
            <a:pPr marL="933450" lvl="1" indent="-476250" eaLnBrk="1" hangingPunct="1">
              <a:lnSpc>
                <a:spcPct val="130000"/>
              </a:lnSpc>
              <a:spcBef>
                <a:spcPct val="0"/>
              </a:spcBef>
              <a:spcAft>
                <a:spcPts val="0"/>
              </a:spcAft>
              <a:buFontTx/>
              <a:buNone/>
              <a:defRPr/>
            </a:pPr>
            <a:endParaRPr lang="en-US" b="0" dirty="0" smtClean="0">
              <a:solidFill>
                <a:schemeClr val="accent2"/>
              </a:solidFill>
            </a:endParaRP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2"/>
                </a:solidFill>
              </a:rPr>
              <a:t>Indicateurs et systèmes pour mesurer les progrès durant la mise en œuvre sont cruciaux.</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2"/>
                </a:solidFill>
              </a:rPr>
              <a:t>Assurer le respects des principes de l’efficacité de l’aide: recourir le plus possible aux systèmes et cadres nationaux de suivi de la performance, éviter les indicateurs hors de ces cadres, et proposer des renforcement de capacités dans la collecte des information et le suivi des performances.</a:t>
            </a:r>
          </a:p>
          <a:p>
            <a:pPr marL="933450" lvl="1" indent="-476250" eaLnBrk="1" hangingPunct="1">
              <a:lnSpc>
                <a:spcPct val="130000"/>
              </a:lnSpc>
              <a:spcBef>
                <a:spcPct val="0"/>
              </a:spcBef>
              <a:spcAft>
                <a:spcPts val="0"/>
              </a:spcAft>
              <a:buFont typeface="Wingdings" pitchFamily="2" charset="2"/>
              <a:buChar char="§"/>
              <a:defRPr/>
            </a:pPr>
            <a:endParaRPr lang="en-US" b="0" dirty="0" smtClean="0">
              <a:solidFill>
                <a:schemeClr val="accent2"/>
              </a:solidFill>
            </a:endParaRP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6"/>
              </a:solidFill>
            </a:endParaRPr>
          </a:p>
        </p:txBody>
      </p:sp>
      <p:sp>
        <p:nvSpPr>
          <p:cNvPr id="17412" name="Slide Number Placeholder 1"/>
          <p:cNvSpPr>
            <a:spLocks noGrp="1"/>
          </p:cNvSpPr>
          <p:nvPr>
            <p:ph type="sldNum" sz="quarter" idx="12"/>
          </p:nvPr>
        </p:nvSpPr>
        <p:spPr>
          <a:noFill/>
          <a:ln>
            <a:miter lim="800000"/>
            <a:headEnd/>
            <a:tailEnd/>
          </a:ln>
        </p:spPr>
        <p:txBody>
          <a:bodyPr/>
          <a:lstStyle/>
          <a:p>
            <a:fld id="{FF7038A5-5546-4906-86DF-FDF1BABA45B1}" type="slidenum">
              <a:rPr lang="en-GB" smtClean="0"/>
              <a:pPr/>
              <a:t>15</a:t>
            </a:fld>
            <a:endParaRPr lang="en-GB"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indent="0" algn="ctr" eaLnBrk="1" hangingPunct="1"/>
            <a:r>
              <a:rPr lang="fr-FR" sz="2400" dirty="0" smtClean="0"/>
              <a:t>Evaluation des performances/Cadre de monitorage et indicateurs </a:t>
            </a:r>
            <a:r>
              <a:rPr lang="en-US" sz="2400" dirty="0" smtClean="0"/>
              <a:t>(2</a:t>
            </a:r>
            <a:r>
              <a:rPr lang="en-US" sz="2400" dirty="0" smtClean="0"/>
              <a:t>)</a:t>
            </a:r>
          </a:p>
        </p:txBody>
      </p:sp>
      <p:sp>
        <p:nvSpPr>
          <p:cNvPr id="4099" name="Rectangle 3"/>
          <p:cNvSpPr>
            <a:spLocks noGrp="1" noChangeArrowheads="1"/>
          </p:cNvSpPr>
          <p:nvPr>
            <p:ph type="body" idx="1"/>
          </p:nvPr>
        </p:nvSpPr>
        <p:spPr>
          <a:xfrm>
            <a:off x="0" y="2420938"/>
            <a:ext cx="9144000" cy="4176712"/>
          </a:xfrm>
        </p:spPr>
        <p:txBody>
          <a:bodyPr/>
          <a:lstStyle/>
          <a:p>
            <a:pPr marL="933450" lvl="1" indent="-476250" eaLnBrk="1" hangingPunct="1">
              <a:lnSpc>
                <a:spcPct val="130000"/>
              </a:lnSpc>
              <a:spcBef>
                <a:spcPct val="0"/>
              </a:spcBef>
              <a:spcAft>
                <a:spcPts val="0"/>
              </a:spcAft>
              <a:buFont typeface="Wingdings" pitchFamily="2" charset="2"/>
              <a:buChar char="§"/>
              <a:defRPr/>
            </a:pPr>
            <a:endParaRPr lang="en-US" b="0" dirty="0" smtClean="0">
              <a:solidFill>
                <a:schemeClr val="accent2"/>
              </a:solidFill>
            </a:endParaRPr>
          </a:p>
          <a:p>
            <a:pPr marL="933450" lvl="1" indent="-476250" algn="just" eaLnBrk="1" hangingPunct="1">
              <a:lnSpc>
                <a:spcPct val="130000"/>
              </a:lnSpc>
              <a:spcBef>
                <a:spcPct val="0"/>
              </a:spcBef>
              <a:spcAft>
                <a:spcPts val="0"/>
              </a:spcAft>
              <a:buFont typeface="Wingdings" pitchFamily="2" charset="2"/>
              <a:buChar char="§"/>
              <a:defRPr/>
            </a:pPr>
            <a:r>
              <a:rPr lang="fr-FR" b="0" dirty="0" smtClean="0">
                <a:solidFill>
                  <a:schemeClr val="accent2"/>
                </a:solidFill>
              </a:rPr>
              <a:t>Le choix d’indicateurs et de cibles constitue une partie importante du dialogue de politique et peut impliquer de longues et intenses  négociations avec le pays partenaire.</a:t>
            </a:r>
          </a:p>
          <a:p>
            <a:pPr marL="933450" lvl="1" indent="-476250" eaLnBrk="1" hangingPunct="1">
              <a:lnSpc>
                <a:spcPct val="130000"/>
              </a:lnSpc>
              <a:spcBef>
                <a:spcPct val="0"/>
              </a:spcBef>
              <a:spcAft>
                <a:spcPts val="0"/>
              </a:spcAft>
              <a:buFont typeface="Wingdings" pitchFamily="2" charset="2"/>
              <a:buChar char="§"/>
              <a:defRPr/>
            </a:pPr>
            <a:endParaRPr lang="fr-FR" b="0" dirty="0" smtClean="0">
              <a:solidFill>
                <a:schemeClr val="accent2"/>
              </a:solidFill>
            </a:endParaRPr>
          </a:p>
          <a:p>
            <a:pPr marL="933450" lvl="1" indent="-476250" eaLnBrk="1" hangingPunct="1">
              <a:lnSpc>
                <a:spcPct val="130000"/>
              </a:lnSpc>
              <a:spcBef>
                <a:spcPct val="0"/>
              </a:spcBef>
              <a:spcAft>
                <a:spcPts val="0"/>
              </a:spcAft>
              <a:buFontTx/>
              <a:buNone/>
              <a:defRPr/>
            </a:pPr>
            <a:r>
              <a:rPr lang="fr-FR" b="0" dirty="0" smtClean="0">
                <a:solidFill>
                  <a:schemeClr val="accent2"/>
                </a:solidFill>
              </a:rPr>
              <a:t>		</a:t>
            </a:r>
            <a:r>
              <a:rPr lang="fr-FR" sz="1800" b="0" i="1" dirty="0" smtClean="0">
                <a:solidFill>
                  <a:schemeClr val="accent2"/>
                </a:solidFill>
              </a:rPr>
              <a:t>Evaluation des politiques publiques/existence d’un cadre de mesure de la performance (CMP/PAF)/ existence de situations de références, d’objectifs de performance, de cibles avec des indicateurs  « SMART/RACER/CREAM »...</a:t>
            </a:r>
          </a:p>
          <a:p>
            <a:pPr marL="933450" lvl="1" indent="-476250" eaLnBrk="1" hangingPunct="1">
              <a:lnSpc>
                <a:spcPct val="130000"/>
              </a:lnSpc>
              <a:spcBef>
                <a:spcPct val="0"/>
              </a:spcBef>
              <a:spcAft>
                <a:spcPts val="0"/>
              </a:spcAft>
              <a:buFontTx/>
              <a:buNone/>
              <a:defRPr/>
            </a:pPr>
            <a:endParaRPr lang="en-GB" sz="1800" b="0" dirty="0" smtClean="0">
              <a:solidFill>
                <a:schemeClr val="accent2"/>
              </a:solidFill>
            </a:endParaRPr>
          </a:p>
          <a:p>
            <a:pPr marL="933450" lvl="1" indent="-476250" eaLnBrk="1" hangingPunct="1">
              <a:lnSpc>
                <a:spcPct val="130000"/>
              </a:lnSpc>
              <a:spcBef>
                <a:spcPct val="0"/>
              </a:spcBef>
              <a:spcAft>
                <a:spcPts val="0"/>
              </a:spcAft>
              <a:buFont typeface="Wingdings" pitchFamily="2" charset="2"/>
              <a:buChar char="§"/>
              <a:defRPr/>
            </a:pPr>
            <a:endParaRPr lang="en-US" b="0" dirty="0" smtClean="0">
              <a:solidFill>
                <a:schemeClr val="accent2"/>
              </a:solidFill>
            </a:endParaRPr>
          </a:p>
          <a:p>
            <a:pPr marL="933450" lvl="1" indent="-476250" eaLnBrk="1" hangingPunct="1">
              <a:lnSpc>
                <a:spcPct val="130000"/>
              </a:lnSpc>
              <a:spcBef>
                <a:spcPct val="0"/>
              </a:spcBef>
              <a:spcAft>
                <a:spcPts val="0"/>
              </a:spcAft>
              <a:buFont typeface="Wingdings" pitchFamily="2" charset="2"/>
              <a:buChar char="§"/>
              <a:defRPr/>
            </a:pPr>
            <a:endParaRPr lang="en-US" b="0" dirty="0" smtClean="0">
              <a:solidFill>
                <a:schemeClr val="accent2"/>
              </a:solidFill>
            </a:endParaRPr>
          </a:p>
          <a:p>
            <a:pPr marL="933450" lvl="1" indent="-476250" eaLnBrk="1" hangingPunct="1">
              <a:lnSpc>
                <a:spcPct val="130000"/>
              </a:lnSpc>
              <a:spcBef>
                <a:spcPct val="0"/>
              </a:spcBef>
              <a:spcAft>
                <a:spcPts val="0"/>
              </a:spcAft>
              <a:buFontTx/>
              <a:buNone/>
              <a:defRPr/>
            </a:pPr>
            <a:endParaRPr lang="en-US" b="0" dirty="0" smtClean="0">
              <a:solidFill>
                <a:schemeClr val="accent6"/>
              </a:solidFill>
            </a:endParaRPr>
          </a:p>
        </p:txBody>
      </p:sp>
      <p:sp>
        <p:nvSpPr>
          <p:cNvPr id="18436" name="Slide Number Placeholder 1"/>
          <p:cNvSpPr>
            <a:spLocks noGrp="1"/>
          </p:cNvSpPr>
          <p:nvPr>
            <p:ph type="sldNum" sz="quarter" idx="12"/>
          </p:nvPr>
        </p:nvSpPr>
        <p:spPr>
          <a:noFill/>
          <a:ln>
            <a:miter lim="800000"/>
            <a:headEnd/>
            <a:tailEnd/>
          </a:ln>
        </p:spPr>
        <p:txBody>
          <a:bodyPr/>
          <a:lstStyle/>
          <a:p>
            <a:fld id="{E7D188A6-EE4B-4CE4-A306-6FE266062033}" type="slidenum">
              <a:rPr lang="en-GB" smtClean="0"/>
              <a:pPr/>
              <a:t>16</a:t>
            </a:fld>
            <a:endParaRPr lang="en-GB" smtClean="0"/>
          </a:p>
        </p:txBody>
      </p:sp>
      <p:pic>
        <p:nvPicPr>
          <p:cNvPr id="18437" name="Picture 7" descr="C:\Users\ffe\AppData\Local\Microsoft\Windows\Temporary Internet Files\Content.IE5\QU2VKJNX\MP900448452[1].jpg"/>
          <p:cNvPicPr>
            <a:picLocks noChangeAspect="1" noChangeArrowheads="1"/>
          </p:cNvPicPr>
          <p:nvPr/>
        </p:nvPicPr>
        <p:blipFill>
          <a:blip r:embed="rId3" cstate="print"/>
          <a:srcRect/>
          <a:stretch>
            <a:fillRect/>
          </a:stretch>
        </p:blipFill>
        <p:spPr bwMode="auto">
          <a:xfrm>
            <a:off x="539750" y="4005263"/>
            <a:ext cx="863600" cy="792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339850"/>
            <a:ext cx="8229600" cy="720998"/>
          </a:xfrm>
        </p:spPr>
        <p:txBody>
          <a:bodyPr/>
          <a:lstStyle/>
          <a:p>
            <a:pPr indent="0" eaLnBrk="1" hangingPunct="1"/>
            <a:r>
              <a:rPr lang="fr-FR" sz="2600" dirty="0" smtClean="0"/>
              <a:t>C’est quoi la tranche de base et la Tranche variable?</a:t>
            </a:r>
          </a:p>
        </p:txBody>
      </p:sp>
      <p:sp>
        <p:nvSpPr>
          <p:cNvPr id="4099" name="Rectangle 3"/>
          <p:cNvSpPr>
            <a:spLocks noGrp="1" noChangeArrowheads="1"/>
          </p:cNvSpPr>
          <p:nvPr>
            <p:ph type="body" idx="1"/>
          </p:nvPr>
        </p:nvSpPr>
        <p:spPr>
          <a:xfrm>
            <a:off x="0" y="2204864"/>
            <a:ext cx="9144000" cy="4248324"/>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Tranche de base = tranche fixe (TF), décaissée quand les valeurs fondamentales sont respectées et les critères d’éligibilité sont satisfaits (s’appliquent à tous les contacts d’AB) </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Tranche variable (TV) décaissée sur la base des conditions de décaissement additionnelles. </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 de la TV décaissé dépend du degré de satisfaction des conditions de décaissement.</a:t>
            </a:r>
            <a:endParaRPr lang="fr-FR" b="0" dirty="0">
              <a:solidFill>
                <a:schemeClr val="accent6"/>
              </a:solidFill>
            </a:endParaRPr>
          </a:p>
        </p:txBody>
      </p:sp>
      <p:sp>
        <p:nvSpPr>
          <p:cNvPr id="17412" name="Slide Number Placeholder 1"/>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95288359-F810-479C-8ABC-63E04F32F79B}" type="slidenum">
              <a:rPr lang="en-GB" sz="1400" smtClean="0">
                <a:solidFill>
                  <a:schemeClr val="tx1"/>
                </a:solidFill>
                <a:latin typeface="Arial" charset="0"/>
              </a:rPr>
              <a:pPr eaLnBrk="1" hangingPunct="1"/>
              <a:t>17</a:t>
            </a:fld>
            <a:endParaRPr lang="en-GB" sz="1400" smtClean="0">
              <a:solidFill>
                <a:schemeClr val="tx1"/>
              </a:solidFill>
              <a:latin typeface="Arial" charset="0"/>
            </a:endParaRPr>
          </a:p>
        </p:txBody>
      </p:sp>
    </p:spTree>
    <p:extLst>
      <p:ext uri="{BB962C8B-B14F-4D97-AF65-F5344CB8AC3E}">
        <p14:creationId xmlns="" xmlns:p14="http://schemas.microsoft.com/office/powerpoint/2010/main" val="21124422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Tranche variable (TV) et prévisibilité</a:t>
            </a:r>
          </a:p>
        </p:txBody>
      </p:sp>
      <p:sp>
        <p:nvSpPr>
          <p:cNvPr id="16387" name="Rectangle 3"/>
          <p:cNvSpPr>
            <a:spLocks noGrp="1" noChangeArrowheads="1"/>
          </p:cNvSpPr>
          <p:nvPr>
            <p:ph type="body" idx="1"/>
          </p:nvPr>
        </p:nvSpPr>
        <p:spPr>
          <a:xfrm>
            <a:off x="-252536" y="2060575"/>
            <a:ext cx="9396536" cy="4176737"/>
          </a:xfrm>
        </p:spPr>
        <p:txBody>
          <a:bodyPr/>
          <a:lstStyle/>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Il faut éviter que la TV mette en danger la prévisibilité des décaissements </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Respecter les cycles et la programmation budgétaires du bénéficiaire</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La performance en l’année n-1 évaluée en l’année n, détermine l’importance de la TV en l’année n+1</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Généralement pas de TV durant la première année d’un contrat AB, à moins que celui-ci ne succède à un autre contrat AB</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Pour ce qui est de la deuxième année (n+1): </a:t>
            </a:r>
            <a:r>
              <a:rPr lang="fr-FR" b="0" dirty="0" smtClean="0">
                <a:solidFill>
                  <a:schemeClr val="accent6"/>
                </a:solidFill>
              </a:rPr>
              <a:t>voir dans quelle mesure </a:t>
            </a:r>
            <a:r>
              <a:rPr lang="fr-FR" b="0" noProof="0" dirty="0" smtClean="0">
                <a:solidFill>
                  <a:schemeClr val="accent6"/>
                </a:solidFill>
              </a:rPr>
              <a:t>le décaissement </a:t>
            </a:r>
            <a:r>
              <a:rPr lang="fr-FR" b="0" dirty="0" smtClean="0">
                <a:solidFill>
                  <a:schemeClr val="accent6"/>
                </a:solidFill>
              </a:rPr>
              <a:t>peut</a:t>
            </a:r>
            <a:r>
              <a:rPr lang="fr-FR" b="0" noProof="0" dirty="0" smtClean="0">
                <a:solidFill>
                  <a:schemeClr val="accent6"/>
                </a:solidFill>
              </a:rPr>
              <a:t> être basé sur la performance de l’année n </a:t>
            </a:r>
          </a:p>
          <a:p>
            <a:pPr marL="457200" lvl="1" indent="0" eaLnBrk="1" hangingPunct="1">
              <a:spcBef>
                <a:spcPts val="1200"/>
              </a:spcBef>
              <a:spcAft>
                <a:spcPts val="0"/>
              </a:spcAft>
              <a:buFontTx/>
              <a:buNone/>
              <a:defRPr/>
            </a:pPr>
            <a:r>
              <a:rPr lang="fr-FR" sz="1800" b="0" noProof="0" dirty="0" smtClean="0">
                <a:solidFill>
                  <a:schemeClr val="accent6"/>
                </a:solidFill>
              </a:rPr>
              <a:t> </a:t>
            </a:r>
            <a:endParaRPr lang="fr-FR" sz="1800" b="0" noProof="0" dirty="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fld id="{B02D702E-2086-4F3C-95D4-A25F0F192FD2}" type="slidenum">
              <a:rPr lang="en-GB" smtClean="0"/>
              <a:pPr/>
              <a:t>18</a:t>
            </a:fld>
            <a:endParaRPr lang="en-GB" dirty="0" smtClean="0"/>
          </a:p>
        </p:txBody>
      </p:sp>
    </p:spTree>
    <p:extLst>
      <p:ext uri="{BB962C8B-B14F-4D97-AF65-F5344CB8AC3E}">
        <p14:creationId xmlns="" xmlns:p14="http://schemas.microsoft.com/office/powerpoint/2010/main" val="29157991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9750" y="1341438"/>
            <a:ext cx="8229600" cy="504825"/>
          </a:xfrm>
        </p:spPr>
        <p:txBody>
          <a:bodyPr/>
          <a:lstStyle/>
          <a:p>
            <a:pPr indent="0" eaLnBrk="1" hangingPunct="1"/>
            <a:r>
              <a:rPr lang="fr-FR" sz="2600" noProof="0" dirty="0" smtClean="0"/>
              <a:t>Part des tranches </a:t>
            </a:r>
            <a:r>
              <a:rPr lang="fr-FR" sz="2600" dirty="0" smtClean="0"/>
              <a:t>fixes</a:t>
            </a:r>
            <a:r>
              <a:rPr lang="fr-FR" sz="2600" noProof="0" dirty="0" smtClean="0"/>
              <a:t> et variables (TV)</a:t>
            </a:r>
          </a:p>
        </p:txBody>
      </p:sp>
      <p:sp>
        <p:nvSpPr>
          <p:cNvPr id="4099" name="Rectangle 3"/>
          <p:cNvSpPr>
            <a:spLocks noGrp="1" noChangeArrowheads="1"/>
          </p:cNvSpPr>
          <p:nvPr>
            <p:ph type="body" idx="1"/>
          </p:nvPr>
        </p:nvSpPr>
        <p:spPr>
          <a:xfrm>
            <a:off x="0" y="2060575"/>
            <a:ext cx="914400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CBGD et les CRS </a:t>
            </a:r>
            <a:r>
              <a:rPr lang="fr-FR" b="0" i="1" noProof="0" dirty="0" smtClean="0">
                <a:solidFill>
                  <a:schemeClr val="accent6"/>
                </a:solidFill>
              </a:rPr>
              <a:t>standards</a:t>
            </a:r>
            <a:r>
              <a:rPr lang="fr-FR" b="0" noProof="0" dirty="0" smtClean="0">
                <a:solidFill>
                  <a:schemeClr val="accent6"/>
                </a:solidFill>
              </a:rPr>
              <a:t> s’étendent sur 3 ans et ont un taux de tranche </a:t>
            </a:r>
            <a:r>
              <a:rPr lang="fr-FR" b="0" dirty="0" smtClean="0">
                <a:solidFill>
                  <a:schemeClr val="accent6"/>
                </a:solidFill>
              </a:rPr>
              <a:t>fixe</a:t>
            </a:r>
            <a:r>
              <a:rPr lang="fr-FR" b="0" noProof="0" dirty="0" smtClean="0">
                <a:solidFill>
                  <a:schemeClr val="accent6"/>
                </a:solidFill>
              </a:rPr>
              <a:t>/variable aux environs de 60/40%</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Tranche variable décaissée sur la base des conditions de décaissements additionnelles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CCAE auront une durée de 1 à 2 ans et la TV peut varier de 0% jusqu’à 60%.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pays dépendant de l’aide ayant de bons antécédents et un profil </a:t>
            </a:r>
            <a:r>
              <a:rPr lang="fr-FR" b="0" dirty="0" smtClean="0">
                <a:solidFill>
                  <a:schemeClr val="accent6"/>
                </a:solidFill>
              </a:rPr>
              <a:t>de</a:t>
            </a:r>
            <a:r>
              <a:rPr lang="fr-FR" b="0" noProof="0" dirty="0" smtClean="0">
                <a:solidFill>
                  <a:schemeClr val="accent6"/>
                </a:solidFill>
              </a:rPr>
              <a:t> risque faible peuvent obtenir des contrats portant sur de plus longues périodes </a:t>
            </a:r>
            <a:r>
              <a:rPr lang="fr-FR" b="0" dirty="0" smtClean="0">
                <a:solidFill>
                  <a:schemeClr val="accent6"/>
                </a:solidFill>
              </a:rPr>
              <a:t>avec</a:t>
            </a:r>
            <a:r>
              <a:rPr lang="fr-FR" b="0" noProof="0" dirty="0" smtClean="0">
                <a:solidFill>
                  <a:schemeClr val="accent6"/>
                </a:solidFill>
              </a:rPr>
              <a:t> une faible TV  </a:t>
            </a:r>
          </a:p>
          <a:p>
            <a:pPr marL="933450" lvl="1" indent="-476250" eaLnBrk="1" hangingPunct="1">
              <a:lnSpc>
                <a:spcPct val="130000"/>
              </a:lnSpc>
              <a:spcBef>
                <a:spcPct val="0"/>
              </a:spcBef>
              <a:spcAft>
                <a:spcPts val="0"/>
              </a:spcAft>
              <a:buFont typeface="Wingdings" pitchFamily="2" charset="2"/>
              <a:buChar char="§"/>
              <a:defRPr/>
            </a:pPr>
            <a:r>
              <a:rPr lang="fr-FR" dirty="0">
                <a:solidFill>
                  <a:schemeClr val="accent6"/>
                </a:solidFill>
              </a:rPr>
              <a:t>Aucune règle </a:t>
            </a:r>
            <a:r>
              <a:rPr lang="fr-FR" dirty="0" smtClean="0">
                <a:solidFill>
                  <a:schemeClr val="accent6"/>
                </a:solidFill>
              </a:rPr>
              <a:t>définitive </a:t>
            </a:r>
            <a:r>
              <a:rPr lang="fr-FR" dirty="0">
                <a:solidFill>
                  <a:schemeClr val="accent6"/>
                </a:solidFill>
              </a:rPr>
              <a:t>concernant la part TF/TV</a:t>
            </a:r>
          </a:p>
          <a:p>
            <a:pPr marL="457200" lvl="1" indent="0" eaLnBrk="1" hangingPunct="1">
              <a:lnSpc>
                <a:spcPct val="130000"/>
              </a:lnSpc>
              <a:spcBef>
                <a:spcPct val="0"/>
              </a:spcBef>
              <a:spcAft>
                <a:spcPts val="0"/>
              </a:spcAft>
              <a:buNone/>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14340" name="Slide Number Placeholder 1"/>
          <p:cNvSpPr>
            <a:spLocks noGrp="1"/>
          </p:cNvSpPr>
          <p:nvPr>
            <p:ph type="sldNum" sz="quarter" idx="12"/>
          </p:nvPr>
        </p:nvSpPr>
        <p:spPr>
          <a:noFill/>
          <a:ln>
            <a:miter lim="800000"/>
            <a:headEnd/>
            <a:tailEnd/>
          </a:ln>
        </p:spPr>
        <p:txBody>
          <a:bodyPr/>
          <a:lstStyle/>
          <a:p>
            <a:fld id="{39E7D20C-9D28-4BC2-9CA8-4D95095429C1}" type="slidenum">
              <a:rPr lang="en-GB" smtClean="0"/>
              <a:pPr/>
              <a:t>19</a:t>
            </a:fld>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indent="0" algn="ctr" eaLnBrk="1" hangingPunct="1"/>
            <a:r>
              <a:rPr lang="fr-FR" noProof="0" dirty="0" smtClean="0"/>
              <a:t>Plan du module </a:t>
            </a:r>
            <a:r>
              <a:rPr lang="fr-FR" noProof="0" dirty="0" smtClean="0"/>
              <a:t>7</a:t>
            </a:r>
            <a:endParaRPr lang="fr-FR" noProof="0" dirty="0" smtClean="0"/>
          </a:p>
        </p:txBody>
      </p:sp>
      <p:sp>
        <p:nvSpPr>
          <p:cNvPr id="32771" name="Rectangle 3"/>
          <p:cNvSpPr>
            <a:spLocks noGrp="1" noChangeArrowheads="1"/>
          </p:cNvSpPr>
          <p:nvPr>
            <p:ph type="body" idx="1"/>
          </p:nvPr>
        </p:nvSpPr>
        <p:spPr>
          <a:xfrm>
            <a:off x="457200" y="2492375"/>
            <a:ext cx="8435975" cy="3529013"/>
          </a:xfrm>
        </p:spPr>
        <p:txBody>
          <a:bodyPr/>
          <a:lstStyle/>
          <a:p>
            <a:pPr marL="457200" lvl="1" indent="-457200" eaLnBrk="1" hangingPunct="1">
              <a:lnSpc>
                <a:spcPct val="130000"/>
              </a:lnSpc>
              <a:spcBef>
                <a:spcPts val="2400"/>
              </a:spcBef>
              <a:buClrTx/>
              <a:buFont typeface="+mj-lt"/>
              <a:buAutoNum type="arabicPeriod"/>
              <a:defRPr/>
            </a:pPr>
            <a:r>
              <a:rPr lang="fr-FR" sz="2400" noProof="0" dirty="0" smtClean="0">
                <a:solidFill>
                  <a:srgbClr val="C00000"/>
                </a:solidFill>
                <a:ea typeface="+mn-ea"/>
                <a:cs typeface="+mn-cs"/>
              </a:rPr>
              <a:t>Aperçu du cycle de gestion d’un contrat d’AB</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Identification </a:t>
            </a:r>
            <a:r>
              <a:rPr lang="fr-FR" sz="2400" b="0" noProof="0" dirty="0" smtClean="0">
                <a:ea typeface="+mn-ea"/>
                <a:cs typeface="+mn-cs"/>
              </a:rPr>
              <a:t>d’un </a:t>
            </a:r>
            <a:r>
              <a:rPr lang="fr-FR" sz="2400" b="0" noProof="0" dirty="0" smtClean="0">
                <a:ea typeface="+mn-ea"/>
                <a:cs typeface="+mn-cs"/>
              </a:rPr>
              <a:t>contrat programme </a:t>
            </a:r>
            <a:r>
              <a:rPr lang="fr-FR" sz="2400" b="0" dirty="0" smtClean="0">
                <a:ea typeface="+mn-ea"/>
                <a:cs typeface="+mn-cs"/>
              </a:rPr>
              <a:t>d’</a:t>
            </a:r>
            <a:r>
              <a:rPr lang="fr-FR" sz="2400" b="0" noProof="0" dirty="0" smtClean="0">
                <a:ea typeface="+mn-ea"/>
                <a:cs typeface="+mn-cs"/>
              </a:rPr>
              <a:t>appui budgétaire</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Formulation d’un programme d’AB</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Tranches </a:t>
            </a:r>
            <a:r>
              <a:rPr lang="fr-FR" sz="2400" b="0" dirty="0" smtClean="0">
                <a:ea typeface="+mn-ea"/>
                <a:cs typeface="+mn-cs"/>
              </a:rPr>
              <a:t>fixes</a:t>
            </a:r>
            <a:r>
              <a:rPr lang="fr-FR" sz="2400" b="0" noProof="0" dirty="0" smtClean="0">
                <a:ea typeface="+mn-ea"/>
                <a:cs typeface="+mn-cs"/>
              </a:rPr>
              <a:t> et tranches variables</a:t>
            </a: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6C6CE47F-0DF3-4CFF-9A72-C0F7D61958DD}" type="slidenum">
              <a:rPr lang="en-GB" smtClean="0"/>
              <a:pPr/>
              <a:t>2</a:t>
            </a:fld>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196752"/>
            <a:ext cx="9144000" cy="792088"/>
          </a:xfrm>
        </p:spPr>
        <p:txBody>
          <a:bodyPr/>
          <a:lstStyle/>
          <a:p>
            <a:pPr indent="0" algn="ctr" eaLnBrk="1" hangingPunct="1"/>
            <a:r>
              <a:rPr lang="fr-FR" sz="2600" noProof="0" dirty="0" smtClean="0"/>
              <a:t>Considérations concernant l’établissement de la part de la TV</a:t>
            </a:r>
          </a:p>
        </p:txBody>
      </p:sp>
      <p:sp>
        <p:nvSpPr>
          <p:cNvPr id="4099" name="Rectangle 3"/>
          <p:cNvSpPr>
            <a:spLocks noGrp="1" noChangeArrowheads="1"/>
          </p:cNvSpPr>
          <p:nvPr>
            <p:ph type="body" idx="1"/>
          </p:nvPr>
        </p:nvSpPr>
        <p:spPr>
          <a:xfrm>
            <a:off x="-323850" y="1916832"/>
            <a:ext cx="9467850" cy="4752528"/>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700" b="0" noProof="0" dirty="0" smtClean="0">
                <a:solidFill>
                  <a:schemeClr val="accent6"/>
                </a:solidFill>
              </a:rPr>
              <a:t>La TV peut avoir des effets incitatifs et pointer des questions de  performance spécifiques</a:t>
            </a:r>
          </a:p>
          <a:p>
            <a:pPr marL="933450" lvl="1" indent="-476250" eaLnBrk="1" hangingPunct="1">
              <a:lnSpc>
                <a:spcPct val="130000"/>
              </a:lnSpc>
              <a:spcBef>
                <a:spcPct val="0"/>
              </a:spcBef>
              <a:spcAft>
                <a:spcPts val="0"/>
              </a:spcAft>
              <a:buFont typeface="Wingdings" pitchFamily="2" charset="2"/>
              <a:buChar char="§"/>
              <a:defRPr/>
            </a:pPr>
            <a:r>
              <a:rPr lang="fr-FR" sz="1700" b="0" noProof="0" dirty="0" smtClean="0">
                <a:solidFill>
                  <a:schemeClr val="accent6"/>
                </a:solidFill>
              </a:rPr>
              <a:t>Une TV plus importante peut avoir un effet incitatif plus prononcé, notamment dans des </a:t>
            </a:r>
            <a:r>
              <a:rPr lang="fr-FR" sz="1700" b="0" dirty="0" smtClean="0">
                <a:solidFill>
                  <a:schemeClr val="accent6"/>
                </a:solidFill>
              </a:rPr>
              <a:t>contextes de volonté</a:t>
            </a:r>
            <a:r>
              <a:rPr lang="fr-FR" sz="1700" b="0" noProof="0" dirty="0" smtClean="0">
                <a:solidFill>
                  <a:schemeClr val="accent6"/>
                </a:solidFill>
              </a:rPr>
              <a:t> politique faible et lorsque les mêmes indicateurs sont utilisés pendant plusieurs années</a:t>
            </a:r>
          </a:p>
          <a:p>
            <a:pPr marL="933450" lvl="1" indent="-476250" eaLnBrk="1" hangingPunct="1">
              <a:lnSpc>
                <a:spcPct val="130000"/>
              </a:lnSpc>
              <a:spcBef>
                <a:spcPct val="0"/>
              </a:spcBef>
              <a:spcAft>
                <a:spcPts val="0"/>
              </a:spcAft>
              <a:buFont typeface="Wingdings" pitchFamily="2" charset="2"/>
              <a:buChar char="§"/>
              <a:defRPr/>
            </a:pPr>
            <a:r>
              <a:rPr lang="fr-FR" sz="1700" b="0" noProof="0" dirty="0" smtClean="0">
                <a:solidFill>
                  <a:schemeClr val="accent6"/>
                </a:solidFill>
              </a:rPr>
              <a:t>Equilibre nécessaire entre l’effet </a:t>
            </a:r>
            <a:r>
              <a:rPr lang="fr-FR" sz="1700" b="0" dirty="0" smtClean="0">
                <a:solidFill>
                  <a:schemeClr val="accent6"/>
                </a:solidFill>
              </a:rPr>
              <a:t>incitatif cherché </a:t>
            </a:r>
            <a:r>
              <a:rPr lang="fr-FR" sz="1700" b="0" noProof="0" dirty="0" smtClean="0">
                <a:solidFill>
                  <a:schemeClr val="accent6"/>
                </a:solidFill>
              </a:rPr>
              <a:t>et l’imprévisibilité/ volatilité des décaissements</a:t>
            </a:r>
          </a:p>
          <a:p>
            <a:pPr marL="933450" lvl="1" indent="-476250" eaLnBrk="1" hangingPunct="1">
              <a:lnSpc>
                <a:spcPct val="130000"/>
              </a:lnSpc>
              <a:spcBef>
                <a:spcPct val="0"/>
              </a:spcBef>
              <a:spcAft>
                <a:spcPts val="0"/>
              </a:spcAft>
              <a:buFont typeface="Wingdings" pitchFamily="2" charset="2"/>
              <a:buChar char="§"/>
              <a:defRPr/>
            </a:pPr>
            <a:r>
              <a:rPr lang="fr-FR" sz="1700" b="0" noProof="0" dirty="0" smtClean="0">
                <a:solidFill>
                  <a:schemeClr val="accent6"/>
                </a:solidFill>
              </a:rPr>
              <a:t>La TV peut être relativement importante dans des pays qui :</a:t>
            </a:r>
          </a:p>
          <a:p>
            <a:pPr lvl="2" eaLnBrk="1" hangingPunct="1">
              <a:lnSpc>
                <a:spcPct val="130000"/>
              </a:lnSpc>
              <a:spcBef>
                <a:spcPct val="0"/>
              </a:spcBef>
              <a:spcAft>
                <a:spcPts val="0"/>
              </a:spcAft>
              <a:buFont typeface="Wingdings" pitchFamily="2" charset="2"/>
              <a:buChar char="Ø"/>
              <a:defRPr/>
            </a:pPr>
            <a:r>
              <a:rPr lang="fr-FR" sz="1700" noProof="0" dirty="0" smtClean="0">
                <a:solidFill>
                  <a:schemeClr val="accent6"/>
                </a:solidFill>
              </a:rPr>
              <a:t> ne dépendent pas de l’</a:t>
            </a:r>
            <a:r>
              <a:rPr lang="fr-FR" sz="1700" noProof="0" dirty="0" smtClean="0">
                <a:solidFill>
                  <a:schemeClr val="accent6"/>
                </a:solidFill>
                <a:cs typeface="Arial"/>
              </a:rPr>
              <a:t>aide, et/ou</a:t>
            </a:r>
          </a:p>
          <a:p>
            <a:pPr lvl="2" eaLnBrk="1" hangingPunct="1">
              <a:lnSpc>
                <a:spcPct val="130000"/>
              </a:lnSpc>
              <a:spcBef>
                <a:spcPct val="0"/>
              </a:spcBef>
              <a:spcAft>
                <a:spcPts val="0"/>
              </a:spcAft>
              <a:buFont typeface="Wingdings" pitchFamily="2" charset="2"/>
              <a:buChar char="Ø"/>
              <a:defRPr/>
            </a:pPr>
            <a:r>
              <a:rPr lang="fr-FR" sz="1700" noProof="0" dirty="0" smtClean="0">
                <a:solidFill>
                  <a:schemeClr val="accent6"/>
                </a:solidFill>
                <a:cs typeface="Arial"/>
              </a:rPr>
              <a:t> sont faibles en termes de mise en œuvre de politiques et de réformes, et/ou</a:t>
            </a:r>
          </a:p>
          <a:p>
            <a:pPr lvl="2" eaLnBrk="1" hangingPunct="1">
              <a:lnSpc>
                <a:spcPct val="130000"/>
              </a:lnSpc>
              <a:spcBef>
                <a:spcPct val="0"/>
              </a:spcBef>
              <a:spcAft>
                <a:spcPts val="0"/>
              </a:spcAft>
              <a:buFont typeface="Wingdings" pitchFamily="2" charset="2"/>
              <a:buChar char="Ø"/>
              <a:defRPr/>
            </a:pPr>
            <a:r>
              <a:rPr lang="fr-FR" sz="1700" noProof="0" dirty="0" smtClean="0">
                <a:solidFill>
                  <a:schemeClr val="accent6"/>
                </a:solidFill>
                <a:cs typeface="Arial"/>
              </a:rPr>
              <a:t>adhèrent de façon limitée aux indicateurs de performance, et/ou</a:t>
            </a:r>
          </a:p>
          <a:p>
            <a:pPr lvl="2" eaLnBrk="1" hangingPunct="1">
              <a:lnSpc>
                <a:spcPct val="130000"/>
              </a:lnSpc>
              <a:spcBef>
                <a:spcPct val="0"/>
              </a:spcBef>
              <a:spcAft>
                <a:spcPts val="0"/>
              </a:spcAft>
              <a:buFont typeface="Wingdings" pitchFamily="2" charset="2"/>
              <a:buChar char="Ø"/>
              <a:defRPr/>
            </a:pPr>
            <a:r>
              <a:rPr lang="fr-FR" sz="1700" noProof="0" dirty="0" smtClean="0">
                <a:solidFill>
                  <a:schemeClr val="accent6"/>
                </a:solidFill>
                <a:cs typeface="Arial"/>
              </a:rPr>
              <a:t>ont un profil de risque élevé.</a:t>
            </a:r>
          </a:p>
          <a:p>
            <a:pPr marL="933450" lvl="1" indent="-476250" eaLnBrk="1" hangingPunct="1">
              <a:lnSpc>
                <a:spcPct val="130000"/>
              </a:lnSpc>
              <a:spcBef>
                <a:spcPct val="0"/>
              </a:spcBef>
              <a:spcAft>
                <a:spcPts val="0"/>
              </a:spcAft>
              <a:buFont typeface="Wingdings" pitchFamily="2" charset="2"/>
              <a:buChar char="§"/>
              <a:defRPr/>
            </a:pPr>
            <a:r>
              <a:rPr lang="fr-FR" sz="1700" b="0" dirty="0" smtClean="0">
                <a:solidFill>
                  <a:schemeClr val="accent6"/>
                </a:solidFill>
              </a:rPr>
              <a:t>Cf. exemples dans l’annexe 8 </a:t>
            </a:r>
            <a:endParaRPr lang="fr-FR" sz="1700" b="0" dirty="0">
              <a:solidFill>
                <a:schemeClr val="accent6"/>
              </a:solidFill>
            </a:endParaRPr>
          </a:p>
          <a:p>
            <a:pPr lvl="2" eaLnBrk="1" hangingPunct="1">
              <a:lnSpc>
                <a:spcPct val="130000"/>
              </a:lnSpc>
              <a:spcBef>
                <a:spcPct val="0"/>
              </a:spcBef>
              <a:spcAft>
                <a:spcPts val="0"/>
              </a:spcAft>
              <a:buFont typeface="Wingdings" pitchFamily="2" charset="2"/>
              <a:buChar char="Ø"/>
              <a:defRPr/>
            </a:pPr>
            <a:endParaRPr lang="fr-FR" sz="1700" noProof="0" dirty="0" smtClean="0">
              <a:solidFill>
                <a:schemeClr val="accent6"/>
              </a:solidFill>
              <a:cs typeface="Arial"/>
            </a:endParaRPr>
          </a:p>
        </p:txBody>
      </p:sp>
      <p:sp>
        <p:nvSpPr>
          <p:cNvPr id="15364" name="Slide Number Placeholder 1"/>
          <p:cNvSpPr>
            <a:spLocks noGrp="1"/>
          </p:cNvSpPr>
          <p:nvPr>
            <p:ph type="sldNum" sz="quarter" idx="12"/>
          </p:nvPr>
        </p:nvSpPr>
        <p:spPr>
          <a:noFill/>
          <a:ln>
            <a:miter lim="800000"/>
            <a:headEnd/>
            <a:tailEnd/>
          </a:ln>
        </p:spPr>
        <p:txBody>
          <a:bodyPr/>
          <a:lstStyle/>
          <a:p>
            <a:fld id="{6175FAE8-16D1-4E9A-B67A-D51C643F0E4A}" type="slidenum">
              <a:rPr lang="en-GB" smtClean="0"/>
              <a:pPr/>
              <a:t>20</a:t>
            </a:fld>
            <a:endParaRPr lang="en-GB"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395288" y="1339850"/>
            <a:ext cx="8229600" cy="720725"/>
          </a:xfrm>
        </p:spPr>
        <p:txBody>
          <a:bodyPr/>
          <a:lstStyle/>
          <a:p>
            <a:r>
              <a:rPr lang="fr-FR" dirty="0" smtClean="0"/>
              <a:t>CBGB/CRS initiale ou successeur</a:t>
            </a:r>
          </a:p>
        </p:txBody>
      </p:sp>
      <p:sp>
        <p:nvSpPr>
          <p:cNvPr id="21507" name="Slide Number Placeholder 3"/>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0505CE6-AFDA-4DC1-BAB0-ADFD6701A767}" type="slidenum">
              <a:rPr lang="en-GB" sz="1400" smtClean="0">
                <a:solidFill>
                  <a:schemeClr val="tx1"/>
                </a:solidFill>
                <a:latin typeface="Arial" charset="0"/>
              </a:rPr>
              <a:pPr eaLnBrk="1" hangingPunct="1"/>
              <a:t>21</a:t>
            </a:fld>
            <a:endParaRPr lang="en-GB" sz="1400" smtClean="0">
              <a:solidFill>
                <a:schemeClr val="tx1"/>
              </a:solidFill>
              <a:latin typeface="Arial" charset="0"/>
            </a:endParaRPr>
          </a:p>
        </p:txBody>
      </p:sp>
      <p:graphicFrame>
        <p:nvGraphicFramePr>
          <p:cNvPr id="8" name="Content Placeholder 7"/>
          <p:cNvGraphicFramePr>
            <a:graphicFrameLocks noGrp="1"/>
          </p:cNvGraphicFramePr>
          <p:nvPr>
            <p:ph idx="1"/>
          </p:nvPr>
        </p:nvGraphicFramePr>
        <p:xfrm>
          <a:off x="457200" y="2204865"/>
          <a:ext cx="4114800" cy="208823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3851920" y="4293096"/>
          <a:ext cx="4572000" cy="21812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23526079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95288" y="1052513"/>
            <a:ext cx="8229600" cy="936625"/>
          </a:xfrm>
        </p:spPr>
        <p:txBody>
          <a:bodyPr/>
          <a:lstStyle/>
          <a:p>
            <a:r>
              <a:rPr lang="en-GB" sz="2000" dirty="0" smtClean="0"/>
              <a:t>	</a:t>
            </a:r>
            <a:r>
              <a:rPr lang="fr-FR" sz="2000" dirty="0" smtClean="0"/>
              <a:t>Peu dépendant de l’aide et/ou risques élevés et/ou doutes concernant la performance</a:t>
            </a:r>
          </a:p>
        </p:txBody>
      </p:sp>
      <p:sp>
        <p:nvSpPr>
          <p:cNvPr id="22531" name="Slide Number Placeholder 3"/>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04528072-533E-4299-8EF0-6D4FEAF6F151}" type="slidenum">
              <a:rPr lang="en-GB" sz="1400" smtClean="0">
                <a:solidFill>
                  <a:schemeClr val="tx1"/>
                </a:solidFill>
                <a:latin typeface="Arial" charset="0"/>
              </a:rPr>
              <a:pPr eaLnBrk="1" hangingPunct="1"/>
              <a:t>22</a:t>
            </a:fld>
            <a:endParaRPr lang="en-GB" sz="1400" smtClean="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4716016" y="2276872"/>
          <a:ext cx="4248472" cy="201622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611560" y="4149080"/>
          <a:ext cx="5616624" cy="234888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683568" y="2132856"/>
          <a:ext cx="4032448" cy="208823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 xmlns:p14="http://schemas.microsoft.com/office/powerpoint/2010/main" val="14595130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339850"/>
            <a:ext cx="8229600" cy="649288"/>
          </a:xfrm>
        </p:spPr>
        <p:txBody>
          <a:bodyPr/>
          <a:lstStyle/>
          <a:p>
            <a:pPr indent="0" eaLnBrk="1" hangingPunct="1"/>
            <a:r>
              <a:rPr lang="fr-FR" sz="2600" noProof="0" dirty="0" smtClean="0"/>
              <a:t>CCAE et tranches variables</a:t>
            </a:r>
          </a:p>
        </p:txBody>
      </p:sp>
      <p:sp>
        <p:nvSpPr>
          <p:cNvPr id="17411" name="Rectangle 3"/>
          <p:cNvSpPr>
            <a:spLocks noGrp="1" noChangeArrowheads="1"/>
          </p:cNvSpPr>
          <p:nvPr>
            <p:ph type="body" idx="1"/>
          </p:nvPr>
        </p:nvSpPr>
        <p:spPr>
          <a:xfrm>
            <a:off x="107950" y="1989138"/>
            <a:ext cx="9036050" cy="403225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Profil à haut risque et antécédents limités </a:t>
            </a:r>
            <a:r>
              <a:rPr lang="fr-FR" b="0" noProof="0" dirty="0" smtClean="0">
                <a:solidFill>
                  <a:schemeClr val="accent6"/>
                </a:solidFill>
                <a:cs typeface="Arial"/>
              </a:rPr>
              <a:t>→  TV importante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cs typeface="Arial"/>
              </a:rPr>
              <a:t>Forte dépendance à l’égard de l’aide et période courte → TV peu importante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cs typeface="Arial"/>
              </a:rPr>
              <a:t>Les CCAE de 1 à 2 ans → probablement pas de TV et accent mis sur le respect des critères d’éligibilité </a:t>
            </a:r>
          </a:p>
          <a:p>
            <a:pPr marL="457200" lvl="1" indent="0" eaLnBrk="1" hangingPunct="1">
              <a:lnSpc>
                <a:spcPct val="130000"/>
              </a:lnSpc>
              <a:spcBef>
                <a:spcPct val="0"/>
              </a:spcBef>
              <a:spcAft>
                <a:spcPts val="0"/>
              </a:spcAft>
              <a:buFontTx/>
              <a:buNone/>
              <a:defRPr/>
            </a:pPr>
            <a:r>
              <a:rPr lang="fr-FR" b="0" noProof="0" dirty="0" smtClean="0">
                <a:solidFill>
                  <a:schemeClr val="accent6"/>
                </a:solidFill>
                <a:cs typeface="Arial"/>
              </a:rPr>
              <a:t> </a:t>
            </a:r>
            <a:endParaRPr lang="fr-FR" b="0" noProof="0" dirty="0">
              <a:solidFill>
                <a:schemeClr val="accent6"/>
              </a:solidFill>
            </a:endParaRPr>
          </a:p>
        </p:txBody>
      </p:sp>
      <p:sp>
        <p:nvSpPr>
          <p:cNvPr id="17412" name="Slide Number Placeholder 1"/>
          <p:cNvSpPr>
            <a:spLocks noGrp="1"/>
          </p:cNvSpPr>
          <p:nvPr>
            <p:ph type="sldNum" sz="quarter" idx="12"/>
          </p:nvPr>
        </p:nvSpPr>
        <p:spPr>
          <a:noFill/>
          <a:ln>
            <a:miter lim="800000"/>
            <a:headEnd/>
            <a:tailEnd/>
          </a:ln>
        </p:spPr>
        <p:txBody>
          <a:bodyPr/>
          <a:lstStyle/>
          <a:p>
            <a:fld id="{7BD76354-692D-42A8-BF44-2C942FC8C4A8}" type="slidenum">
              <a:rPr lang="en-GB" smtClean="0"/>
              <a:pPr/>
              <a:t>23</a:t>
            </a:fld>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95288" y="1339850"/>
            <a:ext cx="8748712" cy="936625"/>
          </a:xfrm>
        </p:spPr>
        <p:txBody>
          <a:bodyPr/>
          <a:lstStyle/>
          <a:p>
            <a:r>
              <a:rPr lang="fr-FR" dirty="0" smtClean="0"/>
              <a:t>Contrat création de l’appareil de l’Etat </a:t>
            </a:r>
          </a:p>
        </p:txBody>
      </p:sp>
      <p:sp>
        <p:nvSpPr>
          <p:cNvPr id="24579" name="Slide Number Placeholder 3"/>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3756BE8E-2550-4DEB-9C2F-BC7A4B0D7AE3}" type="slidenum">
              <a:rPr lang="en-GB" sz="1400" smtClean="0">
                <a:solidFill>
                  <a:schemeClr val="tx1"/>
                </a:solidFill>
                <a:latin typeface="Arial" charset="0"/>
              </a:rPr>
              <a:pPr eaLnBrk="1" hangingPunct="1"/>
              <a:t>24</a:t>
            </a:fld>
            <a:endParaRPr lang="en-GB" sz="1400" smtClean="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683568" y="4437112"/>
          <a:ext cx="6131024" cy="208875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683568" y="2348880"/>
          <a:ext cx="3942184" cy="21636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3365046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1339851"/>
            <a:ext cx="8229600" cy="504974"/>
          </a:xfrm>
        </p:spPr>
        <p:txBody>
          <a:bodyPr/>
          <a:lstStyle/>
          <a:p>
            <a:pPr indent="0" eaLnBrk="1" hangingPunct="1"/>
            <a:r>
              <a:rPr lang="fr-FR" sz="2600" noProof="0" dirty="0" smtClean="0"/>
              <a:t>Profil des décaissements annuels totaux</a:t>
            </a:r>
          </a:p>
        </p:txBody>
      </p:sp>
      <p:sp>
        <p:nvSpPr>
          <p:cNvPr id="18435" name="Rectangle 3"/>
          <p:cNvSpPr>
            <a:spLocks noGrp="1" noChangeArrowheads="1"/>
          </p:cNvSpPr>
          <p:nvPr>
            <p:ph type="body" idx="1"/>
          </p:nvPr>
        </p:nvSpPr>
        <p:spPr>
          <a:xfrm>
            <a:off x="457200" y="1772816"/>
            <a:ext cx="8229600" cy="4464495"/>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 profil peut varier d’un pays à l’autre</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Profil constant ou</a:t>
            </a:r>
            <a:r>
              <a:rPr lang="fr-FR" b="0" noProof="0" dirty="0" smtClean="0">
                <a:solidFill>
                  <a:schemeClr val="accent6"/>
                </a:solidFill>
              </a:rPr>
              <a:t> montants plus élevés au début ou à la fin du programme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Dépendra de:</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rPr>
              <a:t>l’effet incitatif souhaité</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rPr>
              <a:t>CBMT et évolution du besoin de financement du pays bénéficiaire</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rPr>
              <a:t>Programmes de décaissement des autres donateurs d’AB</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rPr>
              <a:t>Préférence du pays bénéficiaire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Voir profils dans le chapitre 2 de l’annexe 8</a:t>
            </a:r>
          </a:p>
          <a:p>
            <a:pPr eaLnBrk="1" hangingPunct="1">
              <a:defRPr/>
            </a:pPr>
            <a:r>
              <a:rPr lang="fr-FR" noProof="0" dirty="0" smtClean="0"/>
              <a:t> </a:t>
            </a:r>
          </a:p>
        </p:txBody>
      </p:sp>
      <p:sp>
        <p:nvSpPr>
          <p:cNvPr id="18436" name="Slide Number Placeholder 1"/>
          <p:cNvSpPr>
            <a:spLocks noGrp="1"/>
          </p:cNvSpPr>
          <p:nvPr>
            <p:ph type="sldNum" sz="quarter" idx="12"/>
          </p:nvPr>
        </p:nvSpPr>
        <p:spPr>
          <a:noFill/>
          <a:ln>
            <a:miter lim="800000"/>
            <a:headEnd/>
            <a:tailEnd/>
          </a:ln>
        </p:spPr>
        <p:txBody>
          <a:bodyPr/>
          <a:lstStyle/>
          <a:p>
            <a:fld id="{7265C8C8-E11F-42AA-96F5-85D8CD60151F}" type="slidenum">
              <a:rPr lang="en-GB" smtClean="0"/>
              <a:pPr/>
              <a:t>25</a:t>
            </a:fld>
            <a:endParaRPr lang="en-GB"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fr-FR" dirty="0" smtClean="0"/>
              <a:t>   Montants plus élevés au début ou à la fin du programme</a:t>
            </a:r>
          </a:p>
        </p:txBody>
      </p:sp>
      <p:sp>
        <p:nvSpPr>
          <p:cNvPr id="26627" name="Slide Number Placeholder 3"/>
          <p:cNvSpPr>
            <a:spLocks noGrp="1"/>
          </p:cNvSpPr>
          <p:nvPr>
            <p:ph type="sldNum" sz="quarter" idx="12"/>
          </p:nvPr>
        </p:nvSpPr>
        <p:spPr>
          <a:xfrm>
            <a:off x="6300788" y="6381750"/>
            <a:ext cx="2133600" cy="47625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DBC57B29-88C4-4FCE-8723-719ABA52F257}" type="slidenum">
              <a:rPr lang="en-GB" sz="1400" smtClean="0">
                <a:solidFill>
                  <a:schemeClr val="tx1"/>
                </a:solidFill>
                <a:latin typeface="Arial" charset="0"/>
              </a:rPr>
              <a:pPr eaLnBrk="1" hangingPunct="1"/>
              <a:t>26</a:t>
            </a:fld>
            <a:endParaRPr lang="en-GB" sz="1400" smtClean="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457200" y="2492375"/>
          <a:ext cx="4258816" cy="35290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extLst>
              <p:ext uri="{D42A27DB-BD31-4B8C-83A1-F6EECF244321}">
                <p14:modId xmlns="" xmlns:p14="http://schemas.microsoft.com/office/powerpoint/2010/main" val="1647490943"/>
              </p:ext>
            </p:extLst>
          </p:nvPr>
        </p:nvGraphicFramePr>
        <p:xfrm>
          <a:off x="4716016" y="2564904"/>
          <a:ext cx="4067944" cy="32472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25935663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Tranche annuelle de performance (TAP)</a:t>
            </a:r>
          </a:p>
        </p:txBody>
      </p:sp>
      <p:sp>
        <p:nvSpPr>
          <p:cNvPr id="19459" name="Rectangle 3"/>
          <p:cNvSpPr>
            <a:spLocks noGrp="1" noChangeArrowheads="1"/>
          </p:cNvSpPr>
          <p:nvPr>
            <p:ph type="body" idx="1"/>
          </p:nvPr>
        </p:nvSpPr>
        <p:spPr>
          <a:xfrm>
            <a:off x="0" y="2143125"/>
            <a:ext cx="8964613" cy="4032250"/>
          </a:xfrm>
        </p:spPr>
        <p:txBody>
          <a:bodyPr/>
          <a:lstStyle/>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TAP = en réalité une TV spéciale : 0% ou 100% de décaissement</a:t>
            </a:r>
          </a:p>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TAP utilisée pour compléter la TF lorsqu’il n’existe pas de TV </a:t>
            </a:r>
          </a:p>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TAP limitée à 10% de l’enveloppe totale annuelle</a:t>
            </a:r>
          </a:p>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Décaissement basé sur l’évaluation des indicateurs de performance sélectionnés et </a:t>
            </a:r>
            <a:r>
              <a:rPr lang="fr-FR" sz="1800" b="0" u="sng" noProof="0" dirty="0" smtClean="0">
                <a:solidFill>
                  <a:schemeClr val="accent6"/>
                </a:solidFill>
              </a:rPr>
              <a:t>autres informations en matière de performance</a:t>
            </a:r>
          </a:p>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Utilisée pour signaler des soucis concernant certains indicateurs de  performance</a:t>
            </a:r>
          </a:p>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Peut être utilisé pour les CCAE avec risques élevés ou dans les deux premières années d’un CBGD ou d’un CRS</a:t>
            </a:r>
          </a:p>
          <a:p>
            <a:pPr marL="933450" lvl="1" indent="-476250" eaLnBrk="1" hangingPunct="1">
              <a:spcBef>
                <a:spcPts val="1200"/>
              </a:spcBef>
              <a:spcAft>
                <a:spcPts val="0"/>
              </a:spcAft>
              <a:buFont typeface="Wingdings" pitchFamily="2" charset="2"/>
              <a:buChar char="§"/>
              <a:defRPr/>
            </a:pPr>
            <a:r>
              <a:rPr lang="fr-FR" sz="1800" b="0" noProof="0" dirty="0" smtClean="0">
                <a:solidFill>
                  <a:schemeClr val="accent6"/>
                </a:solidFill>
              </a:rPr>
              <a:t>Voir profils dans le chapitre 3 de l’annexe 8</a:t>
            </a:r>
            <a:endParaRPr lang="fr-FR" sz="1800" b="0" noProof="0" dirty="0">
              <a:solidFill>
                <a:schemeClr val="accent6"/>
              </a:solidFill>
            </a:endParaRPr>
          </a:p>
        </p:txBody>
      </p:sp>
      <p:sp>
        <p:nvSpPr>
          <p:cNvPr id="19460" name="Slide Number Placeholder 1"/>
          <p:cNvSpPr>
            <a:spLocks noGrp="1"/>
          </p:cNvSpPr>
          <p:nvPr>
            <p:ph type="sldNum" sz="quarter" idx="12"/>
          </p:nvPr>
        </p:nvSpPr>
        <p:spPr>
          <a:noFill/>
          <a:ln>
            <a:miter lim="800000"/>
            <a:headEnd/>
            <a:tailEnd/>
          </a:ln>
        </p:spPr>
        <p:txBody>
          <a:bodyPr/>
          <a:lstStyle/>
          <a:p>
            <a:fld id="{FF427F2E-E2E0-470A-A87F-3EE876934ACB}" type="slidenum">
              <a:rPr lang="en-GB" smtClean="0"/>
              <a:pPr/>
              <a:t>27</a:t>
            </a:fld>
            <a:endParaRPr lang="en-GB"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fr-FR" dirty="0" smtClean="0"/>
              <a:t>Tranche annuelle de Performance </a:t>
            </a:r>
          </a:p>
        </p:txBody>
      </p:sp>
      <p:sp>
        <p:nvSpPr>
          <p:cNvPr id="28675" name="Slide Number Placeholder 3"/>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CF00E5D-7F11-4819-939B-FBFCEBD0B66E}" type="slidenum">
              <a:rPr lang="en-GB" sz="1400" smtClean="0">
                <a:solidFill>
                  <a:schemeClr val="tx1"/>
                </a:solidFill>
                <a:latin typeface="Arial" charset="0"/>
              </a:rPr>
              <a:pPr eaLnBrk="1" hangingPunct="1"/>
              <a:t>28</a:t>
            </a:fld>
            <a:endParaRPr lang="en-GB" sz="1400" smtClean="0">
              <a:solidFill>
                <a:schemeClr val="tx1"/>
              </a:solidFill>
              <a:latin typeface="Arial" charset="0"/>
            </a:endParaRPr>
          </a:p>
        </p:txBody>
      </p:sp>
      <p:graphicFrame>
        <p:nvGraphicFramePr>
          <p:cNvPr id="5" name="Content Placeholder 4"/>
          <p:cNvGraphicFramePr>
            <a:graphicFrameLocks noGrp="1"/>
          </p:cNvGraphicFramePr>
          <p:nvPr>
            <p:ph idx="1"/>
          </p:nvPr>
        </p:nvGraphicFramePr>
        <p:xfrm>
          <a:off x="467544" y="2420889"/>
          <a:ext cx="5544616" cy="20882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p:nvPr/>
        </p:nvGraphicFramePr>
        <p:xfrm>
          <a:off x="971600" y="4725144"/>
          <a:ext cx="3867150" cy="18859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2762080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Indicateurs de décaissement des TV (1)</a:t>
            </a:r>
          </a:p>
        </p:txBody>
      </p:sp>
      <p:sp>
        <p:nvSpPr>
          <p:cNvPr id="20483" name="Rectangle 3"/>
          <p:cNvSpPr>
            <a:spLocks noGrp="1" noChangeArrowheads="1"/>
          </p:cNvSpPr>
          <p:nvPr>
            <p:ph type="body" idx="1"/>
          </p:nvPr>
        </p:nvSpPr>
        <p:spPr>
          <a:xfrm>
            <a:off x="107950" y="2060575"/>
            <a:ext cx="8928100" cy="4536777"/>
          </a:xfrm>
        </p:spPr>
        <p:txBody>
          <a:bodyPr/>
          <a:lstStyle/>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Les indicateurs de décaissement des TV doivent être sélectionnés dans le cadre de mesures des performances (CMP) global ou sectoriel du pays bénéficiaire </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En l’absence d’un CMP: les indicateurs doivent provenir des documents de politique du gouvernement</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Les indicateurs et les objectifs doivent être convenus durant la phase de formulation, mais peuvent être adaptés durant la mise en œuvre</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Le nombre d’indicateurs ne doit pas excéder 8</a:t>
            </a:r>
          </a:p>
          <a:p>
            <a:pPr marL="933450" lvl="1" indent="-476250" eaLnBrk="1" hangingPunct="1">
              <a:spcBef>
                <a:spcPts val="1200"/>
              </a:spcBef>
              <a:spcAft>
                <a:spcPts val="0"/>
              </a:spcAft>
              <a:buFont typeface="Wingdings" pitchFamily="2" charset="2"/>
              <a:buChar char="§"/>
              <a:defRPr/>
            </a:pPr>
            <a:r>
              <a:rPr lang="fr-FR" b="0" dirty="0" smtClean="0">
                <a:solidFill>
                  <a:schemeClr val="accent6"/>
                </a:solidFill>
              </a:rPr>
              <a:t>Nombre d’indicateur plus élevé </a:t>
            </a:r>
            <a:r>
              <a:rPr lang="fr-FR" b="0" dirty="0" smtClean="0">
                <a:solidFill>
                  <a:schemeClr val="accent6"/>
                </a:solidFill>
                <a:latin typeface="Arial"/>
                <a:cs typeface="Arial"/>
              </a:rPr>
              <a:t>→ moins de fluctuations</a:t>
            </a:r>
            <a:r>
              <a:rPr lang="fr-FR" b="0" dirty="0" smtClean="0">
                <a:solidFill>
                  <a:schemeClr val="accent6"/>
                </a:solidFill>
              </a:rPr>
              <a:t> des décaissements totaux de l’AB</a:t>
            </a:r>
            <a:endParaRPr lang="fr-FR" b="0" noProof="0" dirty="0" smtClean="0">
              <a:solidFill>
                <a:schemeClr val="accent6"/>
              </a:solidFill>
            </a:endParaRP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Les objectifs peuvent être désagrégés par genre ou région</a:t>
            </a:r>
          </a:p>
          <a:p>
            <a:pPr marL="457200" lvl="1" indent="0" eaLnBrk="1" hangingPunct="1">
              <a:lnSpc>
                <a:spcPct val="130000"/>
              </a:lnSpc>
              <a:spcBef>
                <a:spcPct val="0"/>
              </a:spcBef>
              <a:spcAft>
                <a:spcPts val="0"/>
              </a:spcAft>
              <a:buFontTx/>
              <a:buNone/>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20484" name="Slide Number Placeholder 1"/>
          <p:cNvSpPr>
            <a:spLocks noGrp="1"/>
          </p:cNvSpPr>
          <p:nvPr>
            <p:ph type="sldNum" sz="quarter" idx="12"/>
          </p:nvPr>
        </p:nvSpPr>
        <p:spPr>
          <a:noFill/>
          <a:ln>
            <a:miter lim="800000"/>
            <a:headEnd/>
            <a:tailEnd/>
          </a:ln>
        </p:spPr>
        <p:txBody>
          <a:bodyPr/>
          <a:lstStyle/>
          <a:p>
            <a:fld id="{DBCC34F7-F0F2-4E5F-8C23-A44FF82EC442}" type="slidenum">
              <a:rPr lang="en-GB" smtClean="0"/>
              <a:pPr/>
              <a:t>29</a:t>
            </a:fld>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14290"/>
            <a:ext cx="8229600" cy="374638"/>
          </a:xfrm>
        </p:spPr>
        <p:txBody>
          <a:bodyPr/>
          <a:lstStyle/>
          <a:p>
            <a:r>
              <a:rPr lang="fr-FR" sz="2800" noProof="0" dirty="0" smtClean="0">
                <a:solidFill>
                  <a:srgbClr val="FFFF00"/>
                </a:solidFill>
              </a:rPr>
              <a:t>Cycle des opérations de l’appui budgétaire</a:t>
            </a:r>
            <a:endParaRPr lang="fr-FR" sz="2800" noProof="0" dirty="0">
              <a:solidFill>
                <a:srgbClr val="FFFF00"/>
              </a:solidFill>
            </a:endParaRPr>
          </a:p>
        </p:txBody>
      </p:sp>
      <p:sp>
        <p:nvSpPr>
          <p:cNvPr id="3" name="Slide Number Placeholder 2"/>
          <p:cNvSpPr>
            <a:spLocks noGrp="1"/>
          </p:cNvSpPr>
          <p:nvPr>
            <p:ph type="sldNum" sz="quarter" idx="12"/>
          </p:nvPr>
        </p:nvSpPr>
        <p:spPr/>
        <p:txBody>
          <a:bodyPr/>
          <a:lstStyle/>
          <a:p>
            <a:fld id="{67B52376-05C3-49F6-9F29-C997789D0F0A}" type="slidenum">
              <a:rPr lang="fr-FR" smtClean="0"/>
              <a:pPr/>
              <a:t>3</a:t>
            </a:fld>
            <a:endParaRPr lang="fr-FR" dirty="0"/>
          </a:p>
        </p:txBody>
      </p:sp>
      <p:grpSp>
        <p:nvGrpSpPr>
          <p:cNvPr id="1026" name="Group 2"/>
          <p:cNvGrpSpPr>
            <a:grpSpLocks noChangeAspect="1"/>
          </p:cNvGrpSpPr>
          <p:nvPr/>
        </p:nvGrpSpPr>
        <p:grpSpPr bwMode="auto">
          <a:xfrm>
            <a:off x="1214414" y="1128492"/>
            <a:ext cx="6286544" cy="5729508"/>
            <a:chOff x="1134" y="1412"/>
            <a:chExt cx="9599" cy="8750"/>
          </a:xfrm>
        </p:grpSpPr>
        <p:sp>
          <p:nvSpPr>
            <p:cNvPr id="1027" name="AutoShape 3" descr="Dark upward diagonal"/>
            <p:cNvSpPr>
              <a:spLocks noChangeAspect="1" noChangeArrowheads="1"/>
            </p:cNvSpPr>
            <p:nvPr/>
          </p:nvSpPr>
          <p:spPr bwMode="auto">
            <a:xfrm>
              <a:off x="1134" y="1412"/>
              <a:ext cx="9599" cy="8750"/>
            </a:xfrm>
            <a:prstGeom prst="rect">
              <a:avLst/>
            </a:prstGeom>
            <a:pattFill prst="dkUpDiag">
              <a:fgClr>
                <a:srgbClr val="DDD8C2"/>
              </a:fgClr>
              <a:bgClr>
                <a:srgbClr val="FFFFFF"/>
              </a:bgClr>
            </a:pattFill>
          </p:spPr>
          <p:txBody>
            <a:bodyPr vert="horz" wrap="square" lIns="91440" tIns="45720" rIns="91440" bIns="45720" numCol="1" anchor="t" anchorCtr="0" compatLnSpc="1">
              <a:prstTxWarp prst="textNoShape">
                <a:avLst/>
              </a:prstTxWarp>
            </a:bodyPr>
            <a:lstStyle/>
            <a:p>
              <a:endParaRPr lang="fr-FR" dirty="0"/>
            </a:p>
          </p:txBody>
        </p:sp>
        <p:sp>
          <p:nvSpPr>
            <p:cNvPr id="1028" name="AutoShape 4"/>
            <p:cNvSpPr>
              <a:spLocks noChangeArrowheads="1"/>
            </p:cNvSpPr>
            <p:nvPr/>
          </p:nvSpPr>
          <p:spPr bwMode="auto">
            <a:xfrm rot="5400000">
              <a:off x="3164" y="2428"/>
              <a:ext cx="5139" cy="5071"/>
            </a:xfrm>
            <a:custGeom>
              <a:avLst/>
              <a:gdLst>
                <a:gd name="G0" fmla="+- 8863011 0 0"/>
                <a:gd name="G1" fmla="+- -11796480 0 0"/>
                <a:gd name="G2" fmla="+- 8863011 0 -11796480"/>
                <a:gd name="G3" fmla="+- 10800 0 0"/>
                <a:gd name="G4" fmla="+- 0 0 8863011"/>
                <a:gd name="T0" fmla="*/ 360 256 1"/>
                <a:gd name="T1" fmla="*/ 0 256 1"/>
                <a:gd name="G5" fmla="+- G2 T0 T1"/>
                <a:gd name="G6" fmla="?: G2 G2 G5"/>
                <a:gd name="G7" fmla="+- 0 0 G6"/>
                <a:gd name="G8" fmla="+- 5937 0 0"/>
                <a:gd name="G9" fmla="+- 0 0 -11796480"/>
                <a:gd name="G10" fmla="+- 5937 0 2700"/>
                <a:gd name="G11" fmla="cos G10 8863011"/>
                <a:gd name="G12" fmla="sin G10 8863011"/>
                <a:gd name="G13" fmla="cos 13500 8863011"/>
                <a:gd name="G14" fmla="sin 13500 8863011"/>
                <a:gd name="G15" fmla="+- G11 10800 0"/>
                <a:gd name="G16" fmla="+- G12 10800 0"/>
                <a:gd name="G17" fmla="+- G13 10800 0"/>
                <a:gd name="G18" fmla="+- G14 10800 0"/>
                <a:gd name="G19" fmla="*/ 5937 1 2"/>
                <a:gd name="G20" fmla="+- G19 5400 0"/>
                <a:gd name="G21" fmla="cos G20 8863011"/>
                <a:gd name="G22" fmla="sin G20 8863011"/>
                <a:gd name="G23" fmla="+- G21 10800 0"/>
                <a:gd name="G24" fmla="+- G12 G23 G22"/>
                <a:gd name="G25" fmla="+- G22 G23 G11"/>
                <a:gd name="G26" fmla="cos 10800 8863011"/>
                <a:gd name="G27" fmla="sin 10800 8863011"/>
                <a:gd name="G28" fmla="cos 5937 8863011"/>
                <a:gd name="G29" fmla="sin 5937 8863011"/>
                <a:gd name="G30" fmla="+- G26 10800 0"/>
                <a:gd name="G31" fmla="+- G27 10800 0"/>
                <a:gd name="G32" fmla="+- G28 10800 0"/>
                <a:gd name="G33" fmla="+- G29 10800 0"/>
                <a:gd name="G34" fmla="+- G19 5400 0"/>
                <a:gd name="G35" fmla="cos G34 -11796480"/>
                <a:gd name="G36" fmla="sin G34 -11796480"/>
                <a:gd name="G37" fmla="+/ -11796480 8863011 2"/>
                <a:gd name="T2" fmla="*/ 180 256 1"/>
                <a:gd name="T3" fmla="*/ 0 256 1"/>
                <a:gd name="G38" fmla="+- G37 T2 T3"/>
                <a:gd name="G39" fmla="?: G2 G37 G38"/>
                <a:gd name="G40" fmla="cos 10800 G39"/>
                <a:gd name="G41" fmla="sin 10800 G39"/>
                <a:gd name="G42" fmla="cos 5937 G39"/>
                <a:gd name="G43" fmla="sin 5937 G39"/>
                <a:gd name="G44" fmla="+- G40 10800 0"/>
                <a:gd name="G45" fmla="+- G41 10800 0"/>
                <a:gd name="G46" fmla="+- G42 10800 0"/>
                <a:gd name="G47" fmla="+- G43 10800 0"/>
                <a:gd name="G48" fmla="+- G35 10800 0"/>
                <a:gd name="G49" fmla="+- G36 10800 0"/>
                <a:gd name="T4" fmla="*/ 20786 w 21600"/>
                <a:gd name="T5" fmla="*/ 6687 h 21600"/>
                <a:gd name="T6" fmla="*/ 2431 w 21600"/>
                <a:gd name="T7" fmla="*/ 10800 h 21600"/>
                <a:gd name="T8" fmla="*/ 16289 w 21600"/>
                <a:gd name="T9" fmla="*/ 8539 h 21600"/>
                <a:gd name="T10" fmla="*/ 1214 w 21600"/>
                <a:gd name="T11" fmla="*/ 20306 h 21600"/>
                <a:gd name="T12" fmla="*/ 1243 w 21600"/>
                <a:gd name="T13" fmla="*/ 13049 h 21600"/>
                <a:gd name="T14" fmla="*/ 8501 w 21600"/>
                <a:gd name="T15" fmla="*/ 130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rgbClr val="899DF3"/>
            </a:solidFill>
            <a:ln w="19050">
              <a:solidFill>
                <a:srgbClr val="000000"/>
              </a:solid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5891" y="2987"/>
              <a:ext cx="1564" cy="39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Arial" pitchFamily="34" charset="0"/>
                  <a:cs typeface="Arial" pitchFamily="34" charset="0"/>
                </a:rPr>
                <a:t>Programmation</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7220" y="4836"/>
              <a:ext cx="1566" cy="593"/>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Arial" pitchFamily="34" charset="0"/>
                  <a:cs typeface="Arial" pitchFamily="34" charset="0"/>
                </a:rPr>
                <a:t>Identi-</a:t>
              </a:r>
            </a:p>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Arial" pitchFamily="34" charset="0"/>
                  <a:cs typeface="Arial" pitchFamily="34" charset="0"/>
                </a:rPr>
                <a:t>fication</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5889" y="6738"/>
              <a:ext cx="1502" cy="39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Arial" pitchFamily="34" charset="0"/>
                  <a:cs typeface="Arial" pitchFamily="34" charset="0"/>
                </a:rPr>
                <a:t>Formulation</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3797" y="6357"/>
              <a:ext cx="1876" cy="397"/>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1000" b="1" dirty="0" smtClean="0">
                  <a:solidFill>
                    <a:schemeClr val="tx1"/>
                  </a:solidFill>
                  <a:latin typeface="Arial" pitchFamily="34" charset="0"/>
                  <a:cs typeface="Arial" pitchFamily="34" charset="0"/>
                </a:rPr>
                <a:t>Mise en œuvre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3" name="Rectangle 9"/>
            <p:cNvSpPr>
              <a:spLocks noChangeArrowheads="1"/>
            </p:cNvSpPr>
            <p:nvPr/>
          </p:nvSpPr>
          <p:spPr bwMode="auto">
            <a:xfrm>
              <a:off x="3226" y="4075"/>
              <a:ext cx="1434" cy="98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1000" b="1" i="0" u="none" strike="noStrike" cap="none" normalizeH="0" baseline="0" dirty="0" smtClean="0">
                  <a:ln>
                    <a:noFill/>
                  </a:ln>
                  <a:solidFill>
                    <a:schemeClr val="tx1"/>
                  </a:solidFill>
                  <a:effectLst/>
                  <a:latin typeface="Arial" pitchFamily="34" charset="0"/>
                  <a:cs typeface="Arial" pitchFamily="34" charset="0"/>
                </a:rPr>
                <a:t>  Évaluation et</a:t>
              </a:r>
              <a:r>
                <a:rPr kumimoji="0" lang="fr-FR" sz="1000" b="1" i="0" u="none" strike="noStrike" cap="none" normalizeH="0" dirty="0" smtClean="0">
                  <a:ln>
                    <a:noFill/>
                  </a:ln>
                  <a:solidFill>
                    <a:schemeClr val="tx1"/>
                  </a:solidFill>
                  <a:effectLst/>
                  <a:latin typeface="Arial" pitchFamily="34" charset="0"/>
                  <a:cs typeface="Arial" pitchFamily="34" charset="0"/>
                </a:rPr>
                <a:t> suivi</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4" name="AutoShape 10"/>
            <p:cNvSpPr>
              <a:spLocks noChangeArrowheads="1"/>
            </p:cNvSpPr>
            <p:nvPr/>
          </p:nvSpPr>
          <p:spPr bwMode="auto">
            <a:xfrm>
              <a:off x="1266" y="3382"/>
              <a:ext cx="1996" cy="1581"/>
            </a:xfrm>
            <a:prstGeom prst="rightArrowCallout">
              <a:avLst>
                <a:gd name="adj1" fmla="val 25000"/>
                <a:gd name="adj2" fmla="val 25000"/>
                <a:gd name="adj3" fmla="val 21042"/>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FR" sz="900" b="1" dirty="0" smtClean="0">
                  <a:solidFill>
                    <a:schemeClr val="tx1"/>
                  </a:solidFill>
                  <a:latin typeface="Arial" pitchFamily="34" charset="0"/>
                  <a:cs typeface="Arial" pitchFamily="34" charset="0"/>
                </a:rPr>
                <a:t>É</a:t>
              </a:r>
              <a:r>
                <a:rPr kumimoji="0" lang="fr-FR" sz="900" b="1" i="0" u="none" strike="noStrike" cap="none" normalizeH="0" baseline="0" dirty="0" smtClean="0">
                  <a:ln>
                    <a:noFill/>
                  </a:ln>
                  <a:solidFill>
                    <a:schemeClr val="tx1"/>
                  </a:solidFill>
                  <a:effectLst/>
                  <a:latin typeface="Arial" pitchFamily="34" charset="0"/>
                  <a:cs typeface="Arial" pitchFamily="34" charset="0"/>
                </a:rPr>
                <a:t>valuation</a:t>
              </a:r>
              <a:r>
                <a:rPr kumimoji="0" lang="fr-FR" sz="900" b="0" i="0" u="none" strike="noStrike" cap="none" normalizeH="0" baseline="0" dirty="0" smtClean="0">
                  <a:ln>
                    <a:noFill/>
                  </a:ln>
                  <a:solidFill>
                    <a:schemeClr val="tx1"/>
                  </a:solidFill>
                  <a:effectLst/>
                  <a:latin typeface="Arial" pitchFamily="34" charset="0"/>
                  <a:cs typeface="Arial" pitchFamily="34" charset="0"/>
                </a:rPr>
                <a:t>: </a:t>
              </a:r>
              <a:r>
                <a:rPr lang="fr-FR" sz="900" dirty="0" smtClean="0">
                  <a:solidFill>
                    <a:schemeClr val="tx1"/>
                  </a:solidFill>
                  <a:latin typeface="Arial" pitchFamily="34" charset="0"/>
                  <a:cs typeface="Arial" pitchFamily="34" charset="0"/>
                </a:rPr>
                <a:t>cible les</a:t>
              </a:r>
              <a:r>
                <a:rPr kumimoji="0" lang="fr-FR" sz="900" b="0" i="0" u="none" strike="noStrike" cap="none" normalizeH="0" baseline="0" dirty="0" smtClean="0">
                  <a:ln>
                    <a:noFill/>
                  </a:ln>
                  <a:solidFill>
                    <a:schemeClr val="tx1"/>
                  </a:solidFill>
                  <a:effectLst/>
                  <a:latin typeface="Arial" pitchFamily="34" charset="0"/>
                  <a:cs typeface="Arial" pitchFamily="34" charset="0"/>
                </a:rPr>
                <a:t> </a:t>
              </a:r>
              <a:r>
                <a:rPr lang="fr-FR" sz="900" dirty="0" smtClean="0">
                  <a:solidFill>
                    <a:schemeClr val="tx1"/>
                  </a:solidFill>
                  <a:latin typeface="Arial" pitchFamily="34" charset="0"/>
                  <a:cs typeface="Arial" pitchFamily="34" charset="0"/>
                </a:rPr>
                <a:t>é</a:t>
              </a:r>
              <a:r>
                <a:rPr kumimoji="0" lang="fr-FR" sz="900" b="0" i="0" u="none" strike="noStrike" cap="none" normalizeH="0" baseline="0" dirty="0" smtClean="0">
                  <a:ln>
                    <a:noFill/>
                  </a:ln>
                  <a:solidFill>
                    <a:schemeClr val="tx1"/>
                  </a:solidFill>
                  <a:effectLst/>
                  <a:latin typeface="Arial" pitchFamily="34" charset="0"/>
                  <a:cs typeface="Arial" pitchFamily="34" charset="0"/>
                </a:rPr>
                <a:t>valuations conjointes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5" name="AutoShape 11"/>
            <p:cNvSpPr>
              <a:spLocks noChangeArrowheads="1"/>
            </p:cNvSpPr>
            <p:nvPr/>
          </p:nvSpPr>
          <p:spPr bwMode="auto">
            <a:xfrm>
              <a:off x="1266" y="6149"/>
              <a:ext cx="2500" cy="2110"/>
            </a:xfrm>
            <a:prstGeom prst="rightArrowCallout">
              <a:avLst>
                <a:gd name="adj1" fmla="val 25000"/>
                <a:gd name="adj2" fmla="val 25000"/>
                <a:gd name="adj3" fmla="val 19747"/>
                <a:gd name="adj4" fmla="val 66667"/>
              </a:avLst>
            </a:prstGeom>
            <a:solidFill>
              <a:srgbClr val="FFFFFF"/>
            </a:solidFill>
            <a:ln w="12700">
              <a:solidFill>
                <a:srgbClr val="000000"/>
              </a:solidFill>
              <a:miter lim="800000"/>
              <a:headEnd/>
              <a:tailEnd/>
            </a:ln>
          </p:spPr>
          <p:txBody>
            <a:bodyPr vert="horz" wrap="square" lIns="56430" tIns="11286" rIns="56430" bIns="11286" numCol="1" anchor="t" anchorCtr="0" compatLnSpc="1">
              <a:prstTxWarp prst="textNoShape">
                <a:avLst/>
              </a:prstTxWarp>
            </a:bodyPr>
            <a:lstStyle/>
            <a:p>
              <a:pPr lvl="0">
                <a:spcAft>
                  <a:spcPts val="1000"/>
                </a:spcAft>
              </a:pPr>
              <a:r>
                <a:rPr lang="fr-FR" sz="900" b="1" dirty="0" smtClean="0">
                  <a:solidFill>
                    <a:schemeClr val="tx1"/>
                  </a:solidFill>
                  <a:latin typeface="Arial" pitchFamily="34" charset="0"/>
                  <a:cs typeface="Arial" pitchFamily="34" charset="0"/>
                </a:rPr>
                <a:t>Processus de décision pour le déblocage par  </a:t>
              </a:r>
              <a:r>
                <a:rPr kumimoji="0" lang="fr-FR" sz="900" b="1" i="0" u="none" strike="noStrike" cap="none" normalizeH="0" baseline="0" dirty="0" smtClean="0">
                  <a:ln>
                    <a:noFill/>
                  </a:ln>
                  <a:solidFill>
                    <a:schemeClr val="tx1"/>
                  </a:solidFill>
                  <a:effectLst/>
                  <a:latin typeface="Arial" pitchFamily="34" charset="0"/>
                  <a:cs typeface="Arial" pitchFamily="34" charset="0"/>
                </a:rPr>
                <a:t>tranche </a:t>
              </a:r>
              <a:r>
                <a:rPr kumimoji="0" lang="fr-FR" sz="900" b="0" i="0" u="none" strike="noStrike" cap="none" normalizeH="0" baseline="0" dirty="0" smtClean="0">
                  <a:ln>
                    <a:noFill/>
                  </a:ln>
                  <a:solidFill>
                    <a:schemeClr val="tx1"/>
                  </a:solidFill>
                  <a:effectLst/>
                  <a:latin typeface="Arial" pitchFamily="34" charset="0"/>
                  <a:cs typeface="Arial" pitchFamily="34" charset="0"/>
                </a:rPr>
                <a:t>:</a:t>
              </a:r>
            </a:p>
            <a:p>
              <a:pPr marL="0" marR="0" lvl="0" indent="0" algn="l" defTabSz="914400" rtl="0" eaLnBrk="1" fontAlgn="base" latinLnBrk="0" hangingPunct="1">
                <a:lnSpc>
                  <a:spcPct val="100000"/>
                </a:lnSpc>
                <a:spcBef>
                  <a:spcPct val="0"/>
                </a:spcBef>
                <a:spcAft>
                  <a:spcPts val="1000"/>
                </a:spcAft>
                <a:buClrTx/>
                <a:buSzTx/>
                <a:buFontTx/>
                <a:buNone/>
                <a:tabLst/>
              </a:pPr>
              <a:r>
                <a:rPr lang="fr-FR" sz="900" dirty="0" smtClean="0">
                  <a:solidFill>
                    <a:schemeClr val="tx1"/>
                  </a:solidFill>
                  <a:latin typeface="Arial" pitchFamily="34" charset="0"/>
                  <a:cs typeface="Arial" pitchFamily="34" charset="0"/>
                </a:rPr>
                <a:t>suivi et</a:t>
              </a:r>
              <a:r>
                <a:rPr kumimoji="0" lang="fr-FR" sz="900" b="0" i="0" u="none" strike="noStrike" cap="none" normalizeH="0" baseline="0" dirty="0" smtClean="0">
                  <a:ln>
                    <a:noFill/>
                  </a:ln>
                  <a:solidFill>
                    <a:schemeClr val="tx1"/>
                  </a:solidFill>
                  <a:effectLst/>
                  <a:latin typeface="Arial" pitchFamily="34" charset="0"/>
                  <a:cs typeface="Arial" pitchFamily="34" charset="0"/>
                </a:rPr>
                <a:t> dialogue, </a:t>
              </a:r>
              <a:r>
                <a:rPr lang="fr-FR" sz="900" dirty="0" smtClean="0">
                  <a:solidFill>
                    <a:schemeClr val="tx1"/>
                  </a:solidFill>
                  <a:latin typeface="Arial" pitchFamily="34" charset="0"/>
                  <a:cs typeface="Arial" pitchFamily="34" charset="0"/>
                </a:rPr>
                <a:t>évaluation des</a:t>
              </a:r>
              <a:r>
                <a:rPr kumimoji="0" lang="fr-FR" sz="900" b="0" i="0" u="none" strike="noStrike" cap="none" normalizeH="0" baseline="0" dirty="0" smtClean="0">
                  <a:ln>
                    <a:noFill/>
                  </a:ln>
                  <a:solidFill>
                    <a:schemeClr val="tx1"/>
                  </a:solidFill>
                  <a:effectLst/>
                  <a:latin typeface="Arial" pitchFamily="34" charset="0"/>
                  <a:cs typeface="Arial" pitchFamily="34" charset="0"/>
                </a:rPr>
                <a:t> conditions de paiement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6" name="AutoShape 12"/>
            <p:cNvSpPr>
              <a:spLocks noChangeArrowheads="1"/>
            </p:cNvSpPr>
            <p:nvPr/>
          </p:nvSpPr>
          <p:spPr bwMode="auto">
            <a:xfrm>
              <a:off x="7030" y="6548"/>
              <a:ext cx="3044" cy="2116"/>
            </a:xfrm>
            <a:prstGeom prst="leftArrowCallout">
              <a:avLst>
                <a:gd name="adj1" fmla="val 25000"/>
                <a:gd name="adj2" fmla="val 25000"/>
                <a:gd name="adj3" fmla="val 26674"/>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lvl="0">
                <a:spcAft>
                  <a:spcPts val="1000"/>
                </a:spcAft>
              </a:pPr>
              <a:r>
                <a:rPr kumimoji="0" lang="fr-FR" sz="900" b="1" i="0" u="none" strike="noStrike" cap="none" normalizeH="0" baseline="0" dirty="0" smtClean="0">
                  <a:ln>
                    <a:noFill/>
                  </a:ln>
                  <a:solidFill>
                    <a:schemeClr val="tx1"/>
                  </a:solidFill>
                  <a:effectLst/>
                  <a:latin typeface="Arial" pitchFamily="34" charset="0"/>
                  <a:cs typeface="Arial" pitchFamily="34" charset="0"/>
                </a:rPr>
                <a:t>oQSG2 - </a:t>
              </a:r>
              <a:r>
                <a:rPr lang="fr-FR" sz="900" b="1" dirty="0" smtClean="0">
                  <a:solidFill>
                    <a:schemeClr val="tx1"/>
                  </a:solidFill>
                  <a:latin typeface="Arial" pitchFamily="34" charset="0"/>
                  <a:cs typeface="Arial" pitchFamily="34" charset="0"/>
                </a:rPr>
                <a:t>Fiche d’action :</a:t>
              </a:r>
              <a:endParaRPr kumimoji="0" lang="fr-FR" sz="9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lang="fr-FR" sz="900" dirty="0" smtClean="0">
                  <a:solidFill>
                    <a:schemeClr val="tx1"/>
                  </a:solidFill>
                  <a:latin typeface="Arial" pitchFamily="34" charset="0"/>
                  <a:cs typeface="Arial" pitchFamily="34" charset="0"/>
                </a:rPr>
                <a:t>Cible l’é</a:t>
              </a:r>
              <a:r>
                <a:rPr kumimoji="0" lang="fr-FR" sz="900" b="0" i="0" u="none" strike="noStrike" cap="none" normalizeH="0" baseline="0" dirty="0" smtClean="0">
                  <a:ln>
                    <a:noFill/>
                  </a:ln>
                  <a:solidFill>
                    <a:schemeClr val="tx1"/>
                  </a:solidFill>
                  <a:effectLst/>
                  <a:latin typeface="Arial" pitchFamily="34" charset="0"/>
                  <a:cs typeface="Arial" pitchFamily="34" charset="0"/>
                </a:rPr>
                <a:t>ligibilité + le contexte+ les conditions. </a:t>
              </a:r>
              <a:r>
                <a:rPr lang="fr-FR" sz="900" dirty="0" smtClean="0">
                  <a:solidFill>
                    <a:schemeClr val="tx1"/>
                  </a:solidFill>
                  <a:latin typeface="Arial" pitchFamily="34" charset="0"/>
                  <a:cs typeface="Arial" pitchFamily="34" charset="0"/>
                </a:rPr>
                <a:t>D</a:t>
              </a:r>
              <a:r>
                <a:rPr kumimoji="0" lang="fr-FR" sz="900" b="0" i="0" u="none" strike="noStrike" cap="none" normalizeH="0" baseline="0" dirty="0" smtClean="0">
                  <a:ln>
                    <a:noFill/>
                  </a:ln>
                  <a:solidFill>
                    <a:schemeClr val="tx1"/>
                  </a:solidFill>
                  <a:effectLst/>
                  <a:latin typeface="Arial" pitchFamily="34" charset="0"/>
                  <a:cs typeface="Arial" pitchFamily="34" charset="0"/>
                </a:rPr>
                <a:t>ocuments à l’appui, accord</a:t>
              </a:r>
              <a:r>
                <a:rPr kumimoji="0" lang="fr-FR" sz="900" b="0" i="0" u="none" strike="noStrike" cap="none" normalizeH="0" dirty="0" smtClean="0">
                  <a:ln>
                    <a:noFill/>
                  </a:ln>
                  <a:solidFill>
                    <a:schemeClr val="tx1"/>
                  </a:solidFill>
                  <a:effectLst/>
                  <a:latin typeface="Arial" pitchFamily="34" charset="0"/>
                  <a:cs typeface="Arial" pitchFamily="34" charset="0"/>
                </a:rPr>
                <a:t> de </a:t>
              </a:r>
              <a:r>
                <a:rPr kumimoji="0" lang="fr-FR" sz="900" b="0" i="0" u="none" strike="noStrike" cap="none" normalizeH="0" baseline="0" dirty="0" smtClean="0">
                  <a:ln>
                    <a:noFill/>
                  </a:ln>
                  <a:solidFill>
                    <a:schemeClr val="tx1"/>
                  </a:solidFill>
                  <a:effectLst/>
                  <a:latin typeface="Arial" pitchFamily="34" charset="0"/>
                  <a:cs typeface="Arial" pitchFamily="34" charset="0"/>
                </a:rPr>
                <a:t>financement et DTA</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7" name="AutoShape 13"/>
            <p:cNvSpPr>
              <a:spLocks noChangeArrowheads="1"/>
            </p:cNvSpPr>
            <p:nvPr/>
          </p:nvSpPr>
          <p:spPr bwMode="auto">
            <a:xfrm>
              <a:off x="8130" y="4265"/>
              <a:ext cx="2529" cy="1812"/>
            </a:xfrm>
            <a:prstGeom prst="leftArrowCallout">
              <a:avLst>
                <a:gd name="adj1" fmla="val 25000"/>
                <a:gd name="adj2" fmla="val 25000"/>
                <a:gd name="adj3" fmla="val 21302"/>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900" b="1" i="0" u="none" strike="noStrike" cap="none" normalizeH="0" baseline="0" dirty="0" smtClean="0">
                  <a:ln>
                    <a:noFill/>
                  </a:ln>
                  <a:solidFill>
                    <a:schemeClr val="tx1"/>
                  </a:solidFill>
                  <a:effectLst/>
                  <a:latin typeface="Arial" pitchFamily="34" charset="0"/>
                  <a:cs typeface="Arial" pitchFamily="34" charset="0"/>
                </a:rPr>
                <a:t>oQSG1 - </a:t>
              </a:r>
            </a:p>
            <a:p>
              <a:pPr lvl="0">
                <a:spcAft>
                  <a:spcPts val="1000"/>
                </a:spcAft>
              </a:pPr>
              <a:r>
                <a:rPr lang="fr-FR" sz="900" b="1" dirty="0" smtClean="0">
                  <a:solidFill>
                    <a:schemeClr val="tx1"/>
                  </a:solidFill>
                  <a:latin typeface="Arial" pitchFamily="34" charset="0"/>
                  <a:cs typeface="Arial" pitchFamily="34" charset="0"/>
                </a:rPr>
                <a:t>Fiche d’identification : </a:t>
              </a:r>
              <a:r>
                <a:rPr lang="fr-FR" sz="900" dirty="0" smtClean="0">
                  <a:solidFill>
                    <a:schemeClr val="tx1"/>
                  </a:solidFill>
                  <a:latin typeface="Arial" pitchFamily="34" charset="0"/>
                  <a:cs typeface="Arial" pitchFamily="34" charset="0"/>
                </a:rPr>
                <a:t>cible les critères</a:t>
              </a:r>
              <a:r>
                <a:rPr kumimoji="0" lang="fr-FR" sz="900" b="0" i="0" u="none" strike="noStrike" cap="none" normalizeH="0" baseline="0" dirty="0" smtClean="0">
                  <a:ln>
                    <a:noFill/>
                  </a:ln>
                  <a:solidFill>
                    <a:schemeClr val="tx1"/>
                  </a:solidFill>
                  <a:effectLst/>
                  <a:latin typeface="Arial" pitchFamily="34" charset="0"/>
                  <a:cs typeface="Arial" pitchFamily="34" charset="0"/>
                </a:rPr>
                <a:t> d’éligibilité  + étapes suivantes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8" name="AutoShape 14"/>
            <p:cNvSpPr>
              <a:spLocks noChangeArrowheads="1"/>
            </p:cNvSpPr>
            <p:nvPr/>
          </p:nvSpPr>
          <p:spPr bwMode="auto">
            <a:xfrm>
              <a:off x="1423" y="1603"/>
              <a:ext cx="4068" cy="1013"/>
            </a:xfrm>
            <a:prstGeom prst="roundRect">
              <a:avLst>
                <a:gd name="adj" fmla="val 16667"/>
              </a:avLst>
            </a:prstGeom>
            <a:solidFill>
              <a:srgbClr val="DDDDDD"/>
            </a:solidFill>
            <a:ln w="12700">
              <a:solidFill>
                <a:srgbClr val="000000"/>
              </a:solidFill>
              <a:round/>
              <a:headEnd/>
              <a:tailEnd/>
            </a:ln>
          </p:spPr>
          <p:txBody>
            <a:bodyPr vert="horz" wrap="square" lIns="95555" tIns="47776" rIns="95555" bIns="47776" numCol="1" anchor="t" anchorCtr="0" compatLnSpc="1">
              <a:prstTxWarp prst="textNoShape">
                <a:avLst/>
              </a:prstTxWarp>
            </a:bodyPr>
            <a:lstStyle/>
            <a:p>
              <a:pPr lvl="0">
                <a:spcAft>
                  <a:spcPts val="1000"/>
                </a:spcAft>
              </a:pPr>
              <a:r>
                <a:rPr lang="fr-FR" sz="1000" b="1" dirty="0" smtClean="0">
                  <a:solidFill>
                    <a:schemeClr val="tx1"/>
                  </a:solidFill>
                  <a:latin typeface="Arial" pitchFamily="34" charset="0"/>
                  <a:cs typeface="Arial" pitchFamily="34" charset="0"/>
                </a:rPr>
                <a:t>Politique de développement de la CE</a:t>
              </a:r>
              <a:endParaRPr kumimoji="0" lang="fr-FR" sz="1000" b="1" i="0" u="none" strike="noStrike" cap="none" normalizeH="0" baseline="0" dirty="0" smtClean="0">
                <a:ln>
                  <a:noFill/>
                </a:ln>
                <a:solidFill>
                  <a:schemeClr val="tx1"/>
                </a:solidFill>
                <a:effectLst/>
                <a:latin typeface="Arial" pitchFamily="34" charset="0"/>
                <a:cs typeface="Arial" pitchFamily="34" charset="0"/>
              </a:endParaRPr>
            </a:p>
            <a:p>
              <a:pPr lvl="0">
                <a:spcAft>
                  <a:spcPts val="1000"/>
                </a:spcAft>
              </a:pPr>
              <a:r>
                <a:rPr lang="fr-FR" sz="1000" b="1" dirty="0" smtClean="0">
                  <a:solidFill>
                    <a:schemeClr val="tx1"/>
                  </a:solidFill>
                  <a:latin typeface="Arial" pitchFamily="34" charset="0"/>
                  <a:cs typeface="Arial" pitchFamily="34" charset="0"/>
                </a:rPr>
                <a:t>Politique du</a:t>
              </a:r>
              <a:r>
                <a:rPr kumimoji="0" lang="fr-FR" sz="1000" b="1" i="0" u="none" strike="noStrike" cap="none" normalizeH="0" baseline="0" dirty="0" smtClean="0">
                  <a:ln>
                    <a:noFill/>
                  </a:ln>
                  <a:solidFill>
                    <a:schemeClr val="tx1"/>
                  </a:solidFill>
                  <a:effectLst/>
                  <a:latin typeface="Arial" pitchFamily="34" charset="0"/>
                  <a:cs typeface="Arial" pitchFamily="34" charset="0"/>
                </a:rPr>
                <a:t> gouvernement partenaire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39" name="AutoShape 15"/>
            <p:cNvSpPr>
              <a:spLocks noChangeArrowheads="1"/>
            </p:cNvSpPr>
            <p:nvPr/>
          </p:nvSpPr>
          <p:spPr bwMode="auto">
            <a:xfrm>
              <a:off x="7220" y="1603"/>
              <a:ext cx="2941" cy="1384"/>
            </a:xfrm>
            <a:prstGeom prst="leftArrowCallout">
              <a:avLst>
                <a:gd name="adj1" fmla="val 25000"/>
                <a:gd name="adj2" fmla="val 25000"/>
                <a:gd name="adj3" fmla="val 35417"/>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lvl="0">
                <a:spcAft>
                  <a:spcPts val="1000"/>
                </a:spcAft>
              </a:pPr>
              <a:r>
                <a:rPr lang="fr-FR" sz="900" b="1" dirty="0" smtClean="0">
                  <a:solidFill>
                    <a:schemeClr val="tx1"/>
                  </a:solidFill>
                  <a:latin typeface="Arial" pitchFamily="34" charset="0"/>
                  <a:cs typeface="Arial" pitchFamily="34" charset="0"/>
                </a:rPr>
                <a:t>Programme i</a:t>
              </a:r>
              <a:r>
                <a:rPr kumimoji="0" lang="fr-FR" sz="900" b="1" i="0" u="none" strike="noStrike" cap="none" normalizeH="0" baseline="0" dirty="0" smtClean="0">
                  <a:ln>
                    <a:noFill/>
                  </a:ln>
                  <a:solidFill>
                    <a:schemeClr val="tx1"/>
                  </a:solidFill>
                  <a:effectLst/>
                  <a:latin typeface="Arial" pitchFamily="34" charset="0"/>
                  <a:cs typeface="Arial" pitchFamily="34" charset="0"/>
                </a:rPr>
                <a:t>ndicatif n</a:t>
              </a:r>
              <a:r>
                <a:rPr lang="fr-FR" sz="900" b="1" dirty="0" smtClean="0">
                  <a:solidFill>
                    <a:schemeClr val="tx1"/>
                  </a:solidFill>
                  <a:latin typeface="Arial" pitchFamily="34" charset="0"/>
                  <a:cs typeface="Arial" pitchFamily="34" charset="0"/>
                </a:rPr>
                <a:t>ational </a:t>
              </a:r>
              <a:r>
                <a:rPr kumimoji="0" lang="fr-FR" sz="900" b="1" i="0" u="none" strike="noStrike" cap="none" normalizeH="0" baseline="0" dirty="0" smtClean="0">
                  <a:ln>
                    <a:noFill/>
                  </a:ln>
                  <a:solidFill>
                    <a:schemeClr val="tx1"/>
                  </a:solidFill>
                  <a:effectLst/>
                  <a:latin typeface="Arial" pitchFamily="34" charset="0"/>
                  <a:cs typeface="Arial" pitchFamily="34" charset="0"/>
                </a:rPr>
                <a:t>: </a:t>
              </a:r>
              <a:r>
                <a:rPr kumimoji="0" lang="fr-FR" sz="900" b="0" i="0" u="none" strike="noStrike" cap="none" normalizeH="0" baseline="0" dirty="0" smtClean="0">
                  <a:ln>
                    <a:noFill/>
                  </a:ln>
                  <a:solidFill>
                    <a:schemeClr val="tx1"/>
                  </a:solidFill>
                  <a:effectLst/>
                  <a:latin typeface="Arial" pitchFamily="34" charset="0"/>
                  <a:cs typeface="Arial" pitchFamily="34" charset="0"/>
                </a:rPr>
                <a:t>identifie</a:t>
              </a:r>
              <a:r>
                <a:rPr kumimoji="0" lang="fr-FR" sz="900" b="0" i="0" u="none" strike="noStrike" cap="none" normalizeH="0" dirty="0" smtClean="0">
                  <a:ln>
                    <a:noFill/>
                  </a:ln>
                  <a:solidFill>
                    <a:schemeClr val="tx1"/>
                  </a:solidFill>
                  <a:effectLst/>
                  <a:latin typeface="Arial" pitchFamily="34" charset="0"/>
                  <a:cs typeface="Arial" pitchFamily="34" charset="0"/>
                </a:rPr>
                <a:t> les</a:t>
              </a:r>
              <a:r>
                <a:rPr kumimoji="0" lang="fr-FR" sz="900" b="0" i="0" u="none" strike="noStrike" cap="none" normalizeH="0" baseline="0" dirty="0" smtClean="0">
                  <a:ln>
                    <a:noFill/>
                  </a:ln>
                  <a:solidFill>
                    <a:schemeClr val="tx1"/>
                  </a:solidFill>
                  <a:effectLst/>
                  <a:latin typeface="Arial" pitchFamily="34" charset="0"/>
                  <a:cs typeface="Arial" pitchFamily="34" charset="0"/>
                </a:rPr>
                <a:t> secteurs de</a:t>
              </a:r>
              <a:r>
                <a:rPr kumimoji="0" lang="fr-FR" sz="900" b="0" i="0" u="none" strike="noStrike" cap="none" normalizeH="0" dirty="0" smtClean="0">
                  <a:ln>
                    <a:noFill/>
                  </a:ln>
                  <a:solidFill>
                    <a:schemeClr val="tx1"/>
                  </a:solidFill>
                  <a:effectLst/>
                  <a:latin typeface="Arial" pitchFamily="34" charset="0"/>
                  <a:cs typeface="Arial" pitchFamily="34" charset="0"/>
                </a:rPr>
                <a:t> l’</a:t>
              </a:r>
              <a:r>
                <a:rPr kumimoji="0" lang="fr-FR" sz="900" b="0" i="0" u="none" strike="noStrike" cap="none" normalizeH="0" baseline="0" dirty="0" smtClean="0">
                  <a:ln>
                    <a:noFill/>
                  </a:ln>
                  <a:solidFill>
                    <a:schemeClr val="tx1"/>
                  </a:solidFill>
                  <a:effectLst/>
                  <a:latin typeface="Arial" pitchFamily="34" charset="0"/>
                  <a:cs typeface="Arial" pitchFamily="34" charset="0"/>
                </a:rPr>
                <a:t>engagement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40" name="AutoShape 16"/>
            <p:cNvCxnSpPr>
              <a:cxnSpLocks noChangeShapeType="1"/>
              <a:stCxn id="1038" idx="3"/>
              <a:endCxn id="1028" idx="1"/>
            </p:cNvCxnSpPr>
            <p:nvPr/>
          </p:nvCxnSpPr>
          <p:spPr bwMode="auto">
            <a:xfrm>
              <a:off x="5491" y="2109"/>
              <a:ext cx="242" cy="863"/>
            </a:xfrm>
            <a:prstGeom prst="straightConnector1">
              <a:avLst/>
            </a:prstGeom>
            <a:noFill/>
            <a:ln w="19050">
              <a:solidFill>
                <a:srgbClr val="000000"/>
              </a:solidFill>
              <a:round/>
              <a:headEnd/>
              <a:tailEnd type="triangle" w="med" len="med"/>
            </a:ln>
          </p:spPr>
        </p:cxnSp>
        <p:sp>
          <p:nvSpPr>
            <p:cNvPr id="1041" name="AutoShape 17"/>
            <p:cNvSpPr>
              <a:spLocks noChangeArrowheads="1"/>
            </p:cNvSpPr>
            <p:nvPr/>
          </p:nvSpPr>
          <p:spPr bwMode="auto">
            <a:xfrm>
              <a:off x="7790" y="2744"/>
              <a:ext cx="2942" cy="1412"/>
            </a:xfrm>
            <a:prstGeom prst="leftArrowCallout">
              <a:avLst>
                <a:gd name="adj1" fmla="val 25000"/>
                <a:gd name="adj2" fmla="val 25000"/>
                <a:gd name="adj3" fmla="val 39479"/>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FR" sz="900" b="1" i="0" u="none" strike="noStrike" cap="none" normalizeH="0" baseline="0" dirty="0" smtClean="0">
                  <a:ln>
                    <a:noFill/>
                  </a:ln>
                  <a:solidFill>
                    <a:schemeClr val="tx1"/>
                  </a:solidFill>
                  <a:effectLst/>
                  <a:latin typeface="Arial" pitchFamily="34" charset="0"/>
                  <a:cs typeface="Arial" pitchFamily="34" charset="0"/>
                </a:rPr>
                <a:t>CPAB: </a:t>
              </a:r>
              <a:r>
                <a:rPr kumimoji="0" lang="fr-FR" sz="900" b="0" i="0" u="none" strike="noStrike" cap="none" normalizeH="0" baseline="0" dirty="0" smtClean="0">
                  <a:ln>
                    <a:noFill/>
                  </a:ln>
                  <a:solidFill>
                    <a:schemeClr val="tx1"/>
                  </a:solidFill>
                  <a:effectLst/>
                  <a:latin typeface="Arial" pitchFamily="34" charset="0"/>
                  <a:cs typeface="Arial" pitchFamily="34" charset="0"/>
                </a:rPr>
                <a:t>i) accord de principe</a:t>
              </a:r>
              <a:r>
                <a:rPr kumimoji="0" lang="fr-FR" sz="900" b="0" i="0" u="none" strike="noStrike" cap="none" normalizeH="0" dirty="0" smtClean="0">
                  <a:ln>
                    <a:noFill/>
                  </a:ln>
                  <a:solidFill>
                    <a:schemeClr val="tx1"/>
                  </a:solidFill>
                  <a:effectLst/>
                  <a:latin typeface="Arial" pitchFamily="34" charset="0"/>
                  <a:cs typeface="Arial" pitchFamily="34" charset="0"/>
                </a:rPr>
                <a:t> sur la </a:t>
              </a:r>
              <a:r>
                <a:rPr kumimoji="0" lang="fr-FR" sz="900" b="0" i="0" u="none" strike="noStrike" cap="none" normalizeH="0" baseline="0" dirty="0" smtClean="0">
                  <a:ln>
                    <a:noFill/>
                  </a:ln>
                  <a:solidFill>
                    <a:schemeClr val="tx1"/>
                  </a:solidFill>
                  <a:effectLst/>
                  <a:latin typeface="Arial" pitchFamily="34" charset="0"/>
                  <a:cs typeface="Arial" pitchFamily="34" charset="0"/>
                </a:rPr>
                <a:t> modalité</a:t>
              </a:r>
              <a:r>
                <a:rPr kumimoji="0" lang="fr-FR" sz="900" b="0" i="0" u="none" strike="noStrike" cap="none" normalizeH="0" dirty="0" smtClean="0">
                  <a:ln>
                    <a:noFill/>
                  </a:ln>
                  <a:solidFill>
                    <a:schemeClr val="tx1"/>
                  </a:solidFill>
                  <a:effectLst/>
                  <a:latin typeface="Arial" pitchFamily="34" charset="0"/>
                  <a:cs typeface="Arial" pitchFamily="34" charset="0"/>
                </a:rPr>
                <a:t> de l’aide</a:t>
              </a:r>
              <a:r>
                <a:rPr kumimoji="0" lang="fr-FR" sz="900" b="0" i="0" u="none" strike="noStrike" cap="none" normalizeH="0" baseline="0" dirty="0" smtClean="0">
                  <a:ln>
                    <a:noFill/>
                  </a:ln>
                  <a:solidFill>
                    <a:schemeClr val="tx1"/>
                  </a:solidFill>
                  <a:effectLst/>
                  <a:latin typeface="Arial" pitchFamily="34" charset="0"/>
                  <a:cs typeface="Arial" pitchFamily="34" charset="0"/>
                </a:rPr>
                <a:t>; ii) </a:t>
              </a:r>
              <a:r>
                <a:rPr lang="fr-FR" sz="900" dirty="0" smtClean="0">
                  <a:solidFill>
                    <a:schemeClr val="tx1"/>
                  </a:solidFill>
                  <a:latin typeface="Arial" pitchFamily="34" charset="0"/>
                  <a:cs typeface="Arial" pitchFamily="34" charset="0"/>
                </a:rPr>
                <a:t>évaluation des valeurs</a:t>
              </a:r>
              <a:r>
                <a:rPr kumimoji="0" lang="fr-FR" sz="900" b="0" i="0" u="none" strike="noStrike" cap="none" normalizeH="0" baseline="0" dirty="0" smtClean="0">
                  <a:ln>
                    <a:noFill/>
                  </a:ln>
                  <a:solidFill>
                    <a:schemeClr val="tx1"/>
                  </a:solidFill>
                  <a:effectLst/>
                  <a:latin typeface="Arial" pitchFamily="34" charset="0"/>
                  <a:cs typeface="Arial" pitchFamily="34" charset="0"/>
                </a:rPr>
                <a:t> fondamentales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2" name="Text Box 18"/>
            <p:cNvSpPr txBox="1">
              <a:spLocks noChangeArrowheads="1"/>
            </p:cNvSpPr>
            <p:nvPr/>
          </p:nvSpPr>
          <p:spPr bwMode="auto">
            <a:xfrm>
              <a:off x="2085" y="8830"/>
              <a:ext cx="7227" cy="1141"/>
            </a:xfrm>
            <a:prstGeom prst="rect">
              <a:avLst/>
            </a:prstGeom>
            <a:solidFill>
              <a:srgbClr val="FFFF9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algn="just">
                <a:spcAft>
                  <a:spcPts val="1000"/>
                </a:spcAft>
              </a:pPr>
              <a:r>
                <a:rPr lang="fr-FR" sz="1000" b="1" dirty="0" smtClean="0">
                  <a:solidFill>
                    <a:schemeClr val="tx1"/>
                  </a:solidFill>
                  <a:latin typeface="Calibri" pitchFamily="34" charset="0"/>
                </a:rPr>
                <a:t>Comité de pilotage d'appui budgétaire </a:t>
              </a:r>
              <a:r>
                <a:rPr kumimoji="0" lang="fr-FR" sz="1000" b="1" i="0" u="none" strike="noStrike" cap="none" normalizeH="0" baseline="0" dirty="0" smtClean="0">
                  <a:ln>
                    <a:noFill/>
                  </a:ln>
                  <a:solidFill>
                    <a:schemeClr val="tx1"/>
                  </a:solidFill>
                  <a:effectLst/>
                  <a:latin typeface="Calibri" pitchFamily="34" charset="0"/>
                  <a:cs typeface="Arial" pitchFamily="34" charset="0"/>
                </a:rPr>
                <a:t>(CPAB)</a:t>
              </a:r>
              <a:r>
                <a:rPr kumimoji="0" lang="fr-FR" sz="1000" b="0" i="0" u="none" strike="noStrike" cap="none" normalizeH="0" baseline="0" dirty="0" smtClean="0">
                  <a:ln>
                    <a:noFill/>
                  </a:ln>
                  <a:solidFill>
                    <a:schemeClr val="tx1"/>
                  </a:solidFill>
                  <a:effectLst/>
                  <a:latin typeface="Calibri" pitchFamily="34" charset="0"/>
                  <a:cs typeface="Arial" pitchFamily="34" charset="0"/>
                </a:rPr>
                <a:t>: </a:t>
              </a:r>
              <a:r>
                <a:rPr kumimoji="0" lang="fr-FR" sz="1000" b="0" i="0" u="none" strike="noStrike" cap="none" normalizeH="0" dirty="0" smtClean="0">
                  <a:ln>
                    <a:noFill/>
                  </a:ln>
                  <a:solidFill>
                    <a:schemeClr val="tx1"/>
                  </a:solidFill>
                  <a:effectLst/>
                  <a:latin typeface="Calibri" pitchFamily="34" charset="0"/>
                  <a:cs typeface="Arial" pitchFamily="34" charset="0"/>
                </a:rPr>
                <a:t>examine les propositions de financement de l’appui </a:t>
              </a:r>
              <a:r>
                <a:rPr kumimoji="0" lang="fr-FR" sz="1000" b="0" i="0" u="none" strike="noStrike" cap="none" normalizeH="0" baseline="0" dirty="0" smtClean="0">
                  <a:ln>
                    <a:noFill/>
                  </a:ln>
                  <a:solidFill>
                    <a:schemeClr val="tx1"/>
                  </a:solidFill>
                  <a:effectLst/>
                  <a:latin typeface="Calibri" pitchFamily="34" charset="0"/>
                  <a:cs typeface="Arial" pitchFamily="34" charset="0"/>
                </a:rPr>
                <a:t>budgétaire et les décisions en matière de décaissement</a:t>
              </a:r>
              <a:r>
                <a:rPr kumimoji="0" lang="fr-FR" sz="1000" b="0" i="0" u="none" strike="noStrike" cap="none" normalizeH="0" dirty="0" smtClean="0">
                  <a:ln>
                    <a:noFill/>
                  </a:ln>
                  <a:solidFill>
                    <a:schemeClr val="tx1"/>
                  </a:solidFill>
                  <a:effectLst/>
                  <a:latin typeface="Calibri" pitchFamily="34" charset="0"/>
                  <a:cs typeface="Arial" pitchFamily="34" charset="0"/>
                </a:rPr>
                <a:t> dès lors</a:t>
              </a:r>
              <a:r>
                <a:rPr lang="fr-FR" sz="1000" dirty="0" smtClean="0">
                  <a:solidFill>
                    <a:schemeClr val="tx1"/>
                  </a:solidFill>
                  <a:latin typeface="Calibri" pitchFamily="34" charset="0"/>
                  <a:cs typeface="Arial" pitchFamily="34" charset="0"/>
                </a:rPr>
                <a:t> qu’il existe des implications importantes ou élevées  sur le plan politique</a:t>
              </a:r>
              <a:r>
                <a:rPr kumimoji="0" lang="fr-FR" sz="1000" b="0" i="0" u="none" strike="noStrike" cap="none" normalizeH="0" baseline="0" dirty="0" smtClean="0">
                  <a:ln>
                    <a:noFill/>
                  </a:ln>
                  <a:solidFill>
                    <a:schemeClr val="tx1"/>
                  </a:solidFill>
                  <a:effectLst/>
                  <a:latin typeface="Times New Roman" pitchFamily="18" charset="0"/>
                  <a:cs typeface="Arial" pitchFamily="34" charset="0"/>
                </a:rPr>
                <a: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pSp>
    </p:spTree>
    <p:extLst>
      <p:ext uri="{BB962C8B-B14F-4D97-AF65-F5344CB8AC3E}">
        <p14:creationId xmlns="" xmlns:p14="http://schemas.microsoft.com/office/powerpoint/2010/main" val="32661443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1268413"/>
            <a:ext cx="8229600" cy="360387"/>
          </a:xfrm>
        </p:spPr>
        <p:txBody>
          <a:bodyPr/>
          <a:lstStyle/>
          <a:p>
            <a:pPr indent="0" eaLnBrk="1" hangingPunct="1"/>
            <a:r>
              <a:rPr lang="fr-FR" sz="2600" noProof="0" dirty="0" smtClean="0"/>
              <a:t>Indicateurs de décaissement des TV (2)</a:t>
            </a:r>
          </a:p>
        </p:txBody>
      </p:sp>
      <p:sp>
        <p:nvSpPr>
          <p:cNvPr id="20483" name="Rectangle 3"/>
          <p:cNvSpPr>
            <a:spLocks noGrp="1" noChangeArrowheads="1"/>
          </p:cNvSpPr>
          <p:nvPr>
            <p:ph type="body" idx="1"/>
          </p:nvPr>
        </p:nvSpPr>
        <p:spPr>
          <a:xfrm>
            <a:off x="-468313" y="1628800"/>
            <a:ext cx="9612313" cy="5040559"/>
          </a:xfrm>
        </p:spPr>
        <p:txBody>
          <a:bodyPr/>
          <a:lstStyle/>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Préférence pour l’utilisation des indicateurs de résultats pour les raisons suivantes:</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encourage l’élaboration et la mise en œuvre des politiques axées sur les résultats</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permet aux pays partenaires de choisir eux-mêmes des stratégies appropriées</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encourage la redevabilité nationale</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La faisabilité d’utiliser des indicateurs de résultats dépend du décalage temporel entre les dépenses et les résultats et de la qualité du système de suivi-évaluation</a:t>
            </a:r>
          </a:p>
          <a:p>
            <a:pPr marL="933450" lvl="1" indent="-476250" eaLnBrk="1" hangingPunct="1">
              <a:spcBef>
                <a:spcPts val="1200"/>
              </a:spcBef>
              <a:spcAft>
                <a:spcPts val="0"/>
              </a:spcAft>
              <a:buFont typeface="Wingdings" pitchFamily="2" charset="2"/>
              <a:buChar char="§"/>
              <a:defRPr/>
            </a:pPr>
            <a:r>
              <a:rPr lang="fr-FR" b="0" dirty="0" smtClean="0">
                <a:solidFill>
                  <a:schemeClr val="accent6"/>
                </a:solidFill>
              </a:rPr>
              <a:t>Les indicateurs de résultats requièrent un système d’information statistique de haute qualité</a:t>
            </a:r>
            <a:endParaRPr lang="fr-FR" b="0" noProof="0" dirty="0" smtClean="0">
              <a:solidFill>
                <a:schemeClr val="accent6"/>
              </a:solidFill>
            </a:endParaRP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Les indicateurs de résultats doivent cibler à la fois la quantité et la qualité  </a:t>
            </a:r>
          </a:p>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21508" name="Slide Number Placeholder 1"/>
          <p:cNvSpPr>
            <a:spLocks noGrp="1"/>
          </p:cNvSpPr>
          <p:nvPr>
            <p:ph type="sldNum" sz="quarter" idx="12"/>
          </p:nvPr>
        </p:nvSpPr>
        <p:spPr>
          <a:noFill/>
          <a:ln>
            <a:miter lim="800000"/>
            <a:headEnd/>
            <a:tailEnd/>
          </a:ln>
        </p:spPr>
        <p:txBody>
          <a:bodyPr/>
          <a:lstStyle/>
          <a:p>
            <a:fld id="{094EB54C-E359-40C6-8F27-FE55E88FDFAE}" type="slidenum">
              <a:rPr lang="en-GB" smtClean="0"/>
              <a:pPr/>
              <a:t>30</a:t>
            </a:fld>
            <a:endParaRPr lang="en-GB"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1268413"/>
            <a:ext cx="8229600" cy="576262"/>
          </a:xfrm>
        </p:spPr>
        <p:txBody>
          <a:bodyPr/>
          <a:lstStyle/>
          <a:p>
            <a:pPr indent="0" eaLnBrk="1" hangingPunct="1"/>
            <a:r>
              <a:rPr lang="fr-FR" sz="2600" noProof="0" dirty="0" smtClean="0"/>
              <a:t>Indicateurs de décaissement des TV (3)</a:t>
            </a:r>
          </a:p>
        </p:txBody>
      </p:sp>
      <p:sp>
        <p:nvSpPr>
          <p:cNvPr id="20483" name="Rectangle 3"/>
          <p:cNvSpPr>
            <a:spLocks noGrp="1" noChangeArrowheads="1"/>
          </p:cNvSpPr>
          <p:nvPr>
            <p:ph type="body" idx="1"/>
          </p:nvPr>
        </p:nvSpPr>
        <p:spPr>
          <a:xfrm>
            <a:off x="0" y="2039938"/>
            <a:ext cx="8928100" cy="3960812"/>
          </a:xfrm>
        </p:spPr>
        <p:txBody>
          <a:bodyPr/>
          <a:lstStyle/>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L’utilisation d’indicateurs d’intrants, de processus ou d’outputs peut également être appropriée, en particulier lorsque:</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il existe des préoccupations particulières à ces niveaux</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la performance doit être mesurée à court terme</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le contrat d’AB cible l’amélioration du cadre réglementaire</a:t>
            </a:r>
          </a:p>
          <a:p>
            <a:pPr lvl="2" eaLnBrk="1" hangingPunct="1">
              <a:spcBef>
                <a:spcPts val="1200"/>
              </a:spcBef>
              <a:spcAft>
                <a:spcPts val="0"/>
              </a:spcAft>
              <a:buFont typeface="Wingdings" pitchFamily="2" charset="2"/>
              <a:buChar char="Ø"/>
              <a:defRPr/>
            </a:pPr>
            <a:r>
              <a:rPr lang="fr-FR" sz="1800" noProof="0" dirty="0" smtClean="0">
                <a:solidFill>
                  <a:schemeClr val="accent6"/>
                </a:solidFill>
              </a:rPr>
              <a:t>Les statistiques et les informations concernant les résultats ne sont pas (encore) disponibles ou sont (toujours) peu fiables.</a:t>
            </a:r>
          </a:p>
          <a:p>
            <a:pPr marL="933450" lvl="1" indent="-476250" eaLnBrk="1" hangingPunct="1">
              <a:spcBef>
                <a:spcPts val="1200"/>
              </a:spcBef>
              <a:spcAft>
                <a:spcPts val="0"/>
              </a:spcAft>
              <a:buFont typeface="Wingdings" pitchFamily="2" charset="2"/>
              <a:buChar char="§"/>
              <a:defRPr/>
            </a:pPr>
            <a:r>
              <a:rPr lang="fr-FR" b="0" noProof="0" dirty="0" smtClean="0">
                <a:solidFill>
                  <a:schemeClr val="accent6"/>
                </a:solidFill>
              </a:rPr>
              <a:t>Les indicateurs d’impact ne sont pas appropriés, en raison du décalage temporel entre dépenses et impact et de l’influence de facteurs externes </a:t>
            </a:r>
          </a:p>
          <a:p>
            <a:pPr marL="933450" lvl="1" indent="-476250" eaLnBrk="1" hangingPunct="1">
              <a:spcBef>
                <a:spcPts val="1200"/>
              </a:spcBef>
              <a:spcAft>
                <a:spcPts val="0"/>
              </a:spcAft>
              <a:buFont typeface="Wingdings" pitchFamily="2" charset="2"/>
              <a:buChar char="§"/>
              <a:defRPr/>
            </a:pPr>
            <a:endParaRPr lang="fr-FR" b="0" noProof="0" dirty="0">
              <a:solidFill>
                <a:schemeClr val="accent6"/>
              </a:solidFill>
            </a:endParaRPr>
          </a:p>
        </p:txBody>
      </p:sp>
      <p:sp>
        <p:nvSpPr>
          <p:cNvPr id="22532" name="Slide Number Placeholder 1"/>
          <p:cNvSpPr>
            <a:spLocks noGrp="1"/>
          </p:cNvSpPr>
          <p:nvPr>
            <p:ph type="sldNum" sz="quarter" idx="12"/>
          </p:nvPr>
        </p:nvSpPr>
        <p:spPr>
          <a:noFill/>
          <a:ln>
            <a:miter lim="800000"/>
            <a:headEnd/>
            <a:tailEnd/>
          </a:ln>
        </p:spPr>
        <p:txBody>
          <a:bodyPr/>
          <a:lstStyle/>
          <a:p>
            <a:fld id="{22A6310E-EEAF-416B-926F-34C2727BB48E}" type="slidenum">
              <a:rPr lang="en-GB" smtClean="0"/>
              <a:pPr/>
              <a:t>31</a:t>
            </a:fld>
            <a:endParaRPr lang="en-GB"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Indicateurs de décaissement TV (4)</a:t>
            </a:r>
          </a:p>
        </p:txBody>
      </p:sp>
      <p:sp>
        <p:nvSpPr>
          <p:cNvPr id="20483" name="Rectangle 3"/>
          <p:cNvSpPr>
            <a:spLocks noGrp="1" noChangeArrowheads="1"/>
          </p:cNvSpPr>
          <p:nvPr>
            <p:ph type="body" idx="1"/>
          </p:nvPr>
        </p:nvSpPr>
        <p:spPr>
          <a:xfrm>
            <a:off x="107950" y="2060575"/>
            <a:ext cx="878453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cibles doivent être ni trop ambitieuses ni trop prudentes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Ne pas modifier les cibles une fois qu’elles ont été établies dans le Cadre de Mesure des Performances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Soyez strict </a:t>
            </a:r>
            <a:r>
              <a:rPr lang="fr-FR" b="0" dirty="0" smtClean="0">
                <a:solidFill>
                  <a:schemeClr val="accent6"/>
                </a:solidFill>
              </a:rPr>
              <a:t>et</a:t>
            </a:r>
            <a:r>
              <a:rPr lang="fr-FR" b="0" noProof="0" dirty="0" smtClean="0">
                <a:solidFill>
                  <a:schemeClr val="accent6"/>
                </a:solidFill>
              </a:rPr>
              <a:t> équitable dans l’évaluation finale des TV</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indicateurs, les cibles et la méthodologie d’évaluation doivent être clairement définis dans les DTA</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Voir modèle dans le chapitre 4 de l’annexe 8. </a:t>
            </a:r>
            <a:endParaRPr lang="fr-FR" b="0" noProof="0" dirty="0">
              <a:solidFill>
                <a:schemeClr val="accent6"/>
              </a:solidFill>
            </a:endParaRPr>
          </a:p>
        </p:txBody>
      </p:sp>
      <p:sp>
        <p:nvSpPr>
          <p:cNvPr id="24580" name="Slide Number Placeholder 1"/>
          <p:cNvSpPr>
            <a:spLocks noGrp="1"/>
          </p:cNvSpPr>
          <p:nvPr>
            <p:ph type="sldNum" sz="quarter" idx="12"/>
          </p:nvPr>
        </p:nvSpPr>
        <p:spPr>
          <a:noFill/>
          <a:ln>
            <a:miter lim="800000"/>
            <a:headEnd/>
            <a:tailEnd/>
          </a:ln>
        </p:spPr>
        <p:txBody>
          <a:bodyPr/>
          <a:lstStyle/>
          <a:p>
            <a:fld id="{1776A556-E9E3-4D5E-8B50-A1146EB32343}" type="slidenum">
              <a:rPr lang="en-GB" smtClean="0"/>
              <a:pPr/>
              <a:t>32</a:t>
            </a:fld>
            <a:endParaRPr lang="en-GB"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Comment juger la qualité d’un indicateur?</a:t>
            </a:r>
          </a:p>
        </p:txBody>
      </p:sp>
      <p:sp>
        <p:nvSpPr>
          <p:cNvPr id="21507" name="Rectangle 3"/>
          <p:cNvSpPr>
            <a:spLocks noGrp="1" noChangeArrowheads="1"/>
          </p:cNvSpPr>
          <p:nvPr>
            <p:ph type="body" idx="1"/>
          </p:nvPr>
        </p:nvSpPr>
        <p:spPr>
          <a:xfrm>
            <a:off x="0" y="1989138"/>
            <a:ext cx="8820150" cy="439219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L’indicateur est-il clairement défini?</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A-t-il un objectif quantifié ou bien défini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données sur la situation de départ (</a:t>
            </a:r>
            <a:r>
              <a:rPr lang="fr-FR" b="0" noProof="0" dirty="0" err="1" smtClean="0">
                <a:solidFill>
                  <a:schemeClr val="accent6"/>
                </a:solidFill>
              </a:rPr>
              <a:t>baseline</a:t>
            </a:r>
            <a:r>
              <a:rPr lang="fr-FR" b="0" noProof="0" dirty="0" smtClean="0">
                <a:solidFill>
                  <a:schemeClr val="accent6"/>
                </a:solidFill>
              </a:rPr>
              <a:t>) et son évolution existent-elles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La source de vérification est-elle mentionnée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 calendrier de disponibilité des informations est-il connu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Quelle est la sensibilité de l’indicateur à l’égard des facteurs exogènes et des programmes d’aide hors AB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Quelle est la qualité statistique de l’indicateur?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L’indicateur peut-il être désagrégé par genre, région ou groupe de population ?</a:t>
            </a:r>
            <a:endParaRPr lang="fr-FR" b="0" noProof="0" dirty="0">
              <a:solidFill>
                <a:schemeClr val="accent6"/>
              </a:solidFill>
            </a:endParaRPr>
          </a:p>
        </p:txBody>
      </p:sp>
      <p:sp>
        <p:nvSpPr>
          <p:cNvPr id="23556" name="Slide Number Placeholder 1"/>
          <p:cNvSpPr>
            <a:spLocks noGrp="1"/>
          </p:cNvSpPr>
          <p:nvPr>
            <p:ph type="sldNum" sz="quarter" idx="12"/>
          </p:nvPr>
        </p:nvSpPr>
        <p:spPr>
          <a:noFill/>
          <a:ln>
            <a:miter lim="800000"/>
            <a:headEnd/>
            <a:tailEnd/>
          </a:ln>
        </p:spPr>
        <p:txBody>
          <a:bodyPr/>
          <a:lstStyle/>
          <a:p>
            <a:fld id="{1DA23659-318D-47A5-AA36-74641BC9F9D1}" type="slidenum">
              <a:rPr lang="en-GB" smtClean="0"/>
              <a:pPr/>
              <a:t>33</a:t>
            </a:fld>
            <a:endParaRPr lang="en-GB"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Calculer le décaissement d’une TV (1)</a:t>
            </a:r>
          </a:p>
        </p:txBody>
      </p:sp>
      <p:sp>
        <p:nvSpPr>
          <p:cNvPr id="22531" name="Rectangle 3"/>
          <p:cNvSpPr>
            <a:spLocks noGrp="1" noChangeArrowheads="1"/>
          </p:cNvSpPr>
          <p:nvPr>
            <p:ph type="body" idx="1"/>
          </p:nvPr>
        </p:nvSpPr>
        <p:spPr>
          <a:xfrm>
            <a:off x="179388" y="1916113"/>
            <a:ext cx="8569325" cy="4465637"/>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 score doit être attribué à chaque indicateur :</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rPr>
              <a:t>Soit </a:t>
            </a:r>
          </a:p>
          <a:p>
            <a:pPr lvl="3"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rPr>
              <a:t>0 = aucun progrès voire progrès insignifiant</a:t>
            </a:r>
          </a:p>
          <a:p>
            <a:pPr lvl="3"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rPr>
              <a:t>0.5 = progrès significatif mais partiel</a:t>
            </a:r>
          </a:p>
          <a:p>
            <a:pPr lvl="3"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rPr>
              <a:t>1 = cible atteinte </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rPr>
              <a:t>Ou un score au prorata en cas d’une cible quantitative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 poids doit être attribué </a:t>
            </a:r>
            <a:r>
              <a:rPr lang="fr-FR" b="0" dirty="0" smtClean="0">
                <a:solidFill>
                  <a:schemeClr val="accent6"/>
                </a:solidFill>
              </a:rPr>
              <a:t>à</a:t>
            </a:r>
            <a:r>
              <a:rPr lang="fr-FR" b="0" noProof="0" dirty="0" smtClean="0">
                <a:solidFill>
                  <a:schemeClr val="accent6"/>
                </a:solidFill>
              </a:rPr>
              <a:t> chaque indicateur</a:t>
            </a:r>
            <a:r>
              <a:rPr lang="fr-FR" b="0" dirty="0" smtClean="0">
                <a:solidFill>
                  <a:schemeClr val="accent6"/>
                </a:solidFill>
              </a:rPr>
              <a:t> (souvent on donne un poids identique à tous les indicateurs) </a:t>
            </a: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Calculer le score total et le transposer en montant à décaisser.</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Voir chapitre 5 de l’annexe 8.</a:t>
            </a:r>
            <a:r>
              <a:rPr lang="fr-FR" b="0" noProof="0" dirty="0" smtClean="0">
                <a:solidFill>
                  <a:schemeClr val="accent6"/>
                </a:solidFill>
              </a:rPr>
              <a:t> </a:t>
            </a:r>
            <a:endParaRPr lang="fr-FR" noProof="0" dirty="0" smtClean="0">
              <a:solidFill>
                <a:schemeClr val="accent6"/>
              </a:solidFill>
            </a:endParaRPr>
          </a:p>
        </p:txBody>
      </p:sp>
      <p:sp>
        <p:nvSpPr>
          <p:cNvPr id="25604" name="Slide Number Placeholder 1"/>
          <p:cNvSpPr>
            <a:spLocks noGrp="1"/>
          </p:cNvSpPr>
          <p:nvPr>
            <p:ph type="sldNum" sz="quarter" idx="12"/>
          </p:nvPr>
        </p:nvSpPr>
        <p:spPr>
          <a:noFill/>
          <a:ln>
            <a:miter lim="800000"/>
            <a:headEnd/>
            <a:tailEnd/>
          </a:ln>
        </p:spPr>
        <p:txBody>
          <a:bodyPr/>
          <a:lstStyle/>
          <a:p>
            <a:fld id="{8D24FA5B-583D-49A6-88C6-B21207218BEB}" type="slidenum">
              <a:rPr lang="en-GB" smtClean="0"/>
              <a:pPr/>
              <a:t>34</a:t>
            </a:fld>
            <a:endParaRPr lang="en-GB"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Calculer le décaissement d’une TV (2)</a:t>
            </a:r>
          </a:p>
        </p:txBody>
      </p:sp>
      <p:sp>
        <p:nvSpPr>
          <p:cNvPr id="22531" name="Rectangle 3"/>
          <p:cNvSpPr>
            <a:spLocks noGrp="1" noChangeArrowheads="1"/>
          </p:cNvSpPr>
          <p:nvPr>
            <p:ph type="body" idx="1"/>
          </p:nvPr>
        </p:nvSpPr>
        <p:spPr>
          <a:xfrm>
            <a:off x="-180528" y="1916113"/>
            <a:ext cx="8929241" cy="4681537"/>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Deux options pour le calcul final du décaissement:</a:t>
            </a:r>
          </a:p>
          <a:p>
            <a:pPr lvl="2"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rPr>
              <a:t>Paiement au prorata : score total x montant total de la TV;</a:t>
            </a:r>
          </a:p>
          <a:p>
            <a:pPr lvl="2"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rPr>
              <a:t>Approche par étape, par ex. 0 à 29%: pas de décaissement, 30 à 49% </a:t>
            </a:r>
            <a:r>
              <a:rPr lang="fr-FR" sz="1800" noProof="0" dirty="0" smtClean="0">
                <a:solidFill>
                  <a:schemeClr val="accent6"/>
                </a:solidFill>
                <a:cs typeface="Arial"/>
              </a:rPr>
              <a:t>→ 40% </a:t>
            </a:r>
            <a:r>
              <a:rPr lang="fr-FR" sz="1800" noProof="0" dirty="0" smtClean="0">
                <a:solidFill>
                  <a:schemeClr val="accent6"/>
                </a:solidFill>
              </a:rPr>
              <a:t>de décaissement</a:t>
            </a:r>
            <a:r>
              <a:rPr lang="fr-FR" sz="1800" noProof="0" dirty="0" smtClean="0">
                <a:solidFill>
                  <a:schemeClr val="accent6"/>
                </a:solidFill>
                <a:cs typeface="Arial"/>
              </a:rPr>
              <a:t>; 50 à 79</a:t>
            </a:r>
            <a:r>
              <a:rPr lang="fr-FR" sz="1800" dirty="0">
                <a:solidFill>
                  <a:schemeClr val="accent6"/>
                </a:solidFill>
                <a:cs typeface="Arial"/>
              </a:rPr>
              <a:t>% → 70</a:t>
            </a:r>
            <a:r>
              <a:rPr lang="fr-FR" sz="1800" dirty="0" smtClean="0">
                <a:solidFill>
                  <a:schemeClr val="accent6"/>
                </a:solidFill>
                <a:cs typeface="Arial"/>
              </a:rPr>
              <a:t>% de décaissement et 80-100% </a:t>
            </a:r>
            <a:r>
              <a:rPr lang="fr-FR" sz="1800" dirty="0">
                <a:solidFill>
                  <a:schemeClr val="accent6"/>
                </a:solidFill>
                <a:cs typeface="Arial"/>
              </a:rPr>
              <a:t>→ </a:t>
            </a:r>
            <a:r>
              <a:rPr lang="fr-FR" sz="1800" dirty="0" smtClean="0">
                <a:solidFill>
                  <a:schemeClr val="accent6"/>
                </a:solidFill>
                <a:cs typeface="Arial"/>
              </a:rPr>
              <a:t>100% de </a:t>
            </a:r>
            <a:r>
              <a:rPr lang="fr-FR" sz="1800" noProof="0" dirty="0" smtClean="0">
                <a:solidFill>
                  <a:schemeClr val="accent6"/>
                </a:solidFill>
              </a:rPr>
              <a:t>décaissement</a:t>
            </a:r>
            <a:r>
              <a:rPr lang="fr-FR" sz="1800" noProof="0" dirty="0" smtClean="0">
                <a:solidFill>
                  <a:schemeClr val="accent6"/>
                </a:solidFill>
                <a:cs typeface="Arial"/>
              </a:rPr>
              <a:t>.</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En principe, les fonds non décaissés ne seront pas reportés sur les prochaines tranches. Ils seront retournés au PIN du pays.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Dans des cas exceptionnels, un indicateur peut être neutralisé et le montant peut être réaffecté à d’autres indicateurs ou reporté sur l’année suivante.</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Des tranches flottantes, </a:t>
            </a:r>
            <a:r>
              <a:rPr lang="fr-FR" sz="1800" b="0" dirty="0" smtClean="0">
                <a:solidFill>
                  <a:schemeClr val="accent6"/>
                </a:solidFill>
              </a:rPr>
              <a:t>sans dates</a:t>
            </a:r>
            <a:r>
              <a:rPr lang="fr-FR" sz="1800" b="0" noProof="0" dirty="0" smtClean="0">
                <a:solidFill>
                  <a:schemeClr val="accent6"/>
                </a:solidFill>
              </a:rPr>
              <a:t> de décision et de décaissement précises, doivent être évitées mais peuvent être utilisées dans des pays qui sont moins dépendants de l’aide. </a:t>
            </a:r>
          </a:p>
          <a:p>
            <a:pPr marL="933450" lvl="1" indent="-476250" eaLnBrk="1" hangingPunct="1">
              <a:lnSpc>
                <a:spcPct val="130000"/>
              </a:lnSpc>
              <a:spcBef>
                <a:spcPct val="0"/>
              </a:spcBef>
              <a:spcAft>
                <a:spcPts val="0"/>
              </a:spcAft>
              <a:buFont typeface="Wingdings" pitchFamily="2" charset="2"/>
              <a:buChar char="§"/>
              <a:defRPr/>
            </a:pPr>
            <a:endParaRPr lang="fr-FR" sz="1800" b="0" noProof="0" dirty="0" smtClean="0">
              <a:solidFill>
                <a:schemeClr val="accent6"/>
              </a:solidFill>
            </a:endParaRPr>
          </a:p>
          <a:p>
            <a:pPr lvl="2" eaLnBrk="1" hangingPunct="1">
              <a:lnSpc>
                <a:spcPct val="130000"/>
              </a:lnSpc>
              <a:spcBef>
                <a:spcPct val="0"/>
              </a:spcBef>
              <a:spcAft>
                <a:spcPts val="0"/>
              </a:spcAft>
              <a:buFont typeface="Wingdings" pitchFamily="2" charset="2"/>
              <a:buChar char="Ø"/>
              <a:defRPr/>
            </a:pPr>
            <a:endParaRPr lang="fr-FR" sz="1800" noProof="0" dirty="0" smtClean="0">
              <a:solidFill>
                <a:schemeClr val="accent6"/>
              </a:solidFill>
            </a:endParaRPr>
          </a:p>
        </p:txBody>
      </p:sp>
      <p:sp>
        <p:nvSpPr>
          <p:cNvPr id="26628" name="Slide Number Placeholder 1"/>
          <p:cNvSpPr>
            <a:spLocks noGrp="1"/>
          </p:cNvSpPr>
          <p:nvPr>
            <p:ph type="sldNum" sz="quarter" idx="12"/>
          </p:nvPr>
        </p:nvSpPr>
        <p:spPr>
          <a:noFill/>
          <a:ln>
            <a:miter lim="800000"/>
            <a:headEnd/>
            <a:tailEnd/>
          </a:ln>
        </p:spPr>
        <p:txBody>
          <a:bodyPr/>
          <a:lstStyle/>
          <a:p>
            <a:fld id="{63512207-56B1-4733-A942-82F4B29A672D}" type="slidenum">
              <a:rPr lang="en-GB" smtClean="0"/>
              <a:pPr/>
              <a:t>35</a:t>
            </a:fld>
            <a:endParaRPr lang="en-GB"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p:txBody>
          <a:bodyPr/>
          <a:lstStyle/>
          <a:p>
            <a:pPr eaLnBrk="1" hangingPunct="1"/>
            <a:endParaRPr lang="fr-FR" b="1" noProof="0" dirty="0" smtClean="0"/>
          </a:p>
          <a:p>
            <a:pPr eaLnBrk="1" hangingPunct="1"/>
            <a:endParaRPr lang="fr-FR" b="1" noProof="0" dirty="0" smtClean="0"/>
          </a:p>
          <a:p>
            <a:pPr eaLnBrk="1" hangingPunct="1"/>
            <a:endParaRPr lang="fr-FR" b="1" noProof="0" dirty="0" smtClean="0"/>
          </a:p>
          <a:p>
            <a:pPr algn="ctr" eaLnBrk="1" hangingPunct="1"/>
            <a:r>
              <a:rPr lang="fr-FR" b="1" noProof="0" dirty="0" smtClean="0"/>
              <a:t>Avec tous nos remerciements pour votre attention</a:t>
            </a:r>
          </a:p>
        </p:txBody>
      </p:sp>
      <p:sp>
        <p:nvSpPr>
          <p:cNvPr id="27652" name="Slide Number Placeholder 1"/>
          <p:cNvSpPr>
            <a:spLocks noGrp="1"/>
          </p:cNvSpPr>
          <p:nvPr>
            <p:ph type="sldNum" sz="quarter" idx="12"/>
          </p:nvPr>
        </p:nvSpPr>
        <p:spPr>
          <a:noFill/>
          <a:ln>
            <a:miter lim="800000"/>
            <a:headEnd/>
            <a:tailEnd/>
          </a:ln>
        </p:spPr>
        <p:txBody>
          <a:bodyPr/>
          <a:lstStyle/>
          <a:p>
            <a:fld id="{B6F0F393-D1D4-468A-A121-68A0F25E8132}" type="slidenum">
              <a:rPr lang="en-GB" smtClean="0"/>
              <a:pPr/>
              <a:t>36</a:t>
            </a:fld>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indent="0" algn="ctr" eaLnBrk="1" hangingPunct="1"/>
            <a:r>
              <a:rPr lang="fr-FR" noProof="0" dirty="0" smtClean="0"/>
              <a:t>Plan du module </a:t>
            </a:r>
            <a:r>
              <a:rPr lang="fr-FR" noProof="0" dirty="0" smtClean="0"/>
              <a:t>7</a:t>
            </a:r>
            <a:endParaRPr lang="fr-FR" noProof="0" dirty="0" smtClean="0"/>
          </a:p>
        </p:txBody>
      </p:sp>
      <p:sp>
        <p:nvSpPr>
          <p:cNvPr id="32771" name="Rectangle 3"/>
          <p:cNvSpPr>
            <a:spLocks noGrp="1" noChangeArrowheads="1"/>
          </p:cNvSpPr>
          <p:nvPr>
            <p:ph type="body" idx="1"/>
          </p:nvPr>
        </p:nvSpPr>
        <p:spPr>
          <a:xfrm>
            <a:off x="457200" y="2492375"/>
            <a:ext cx="8435975" cy="3529013"/>
          </a:xfrm>
        </p:spPr>
        <p:txBody>
          <a:bodyPr/>
          <a:lstStyle/>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Aperçu du cycle de gestion d’un contrat d’AB</a:t>
            </a:r>
          </a:p>
          <a:p>
            <a:pPr marL="457200" lvl="1" indent="-457200" eaLnBrk="1" hangingPunct="1">
              <a:lnSpc>
                <a:spcPct val="130000"/>
              </a:lnSpc>
              <a:spcBef>
                <a:spcPts val="2400"/>
              </a:spcBef>
              <a:buClrTx/>
              <a:buFont typeface="+mj-lt"/>
              <a:buAutoNum type="arabicPeriod"/>
              <a:defRPr/>
            </a:pPr>
            <a:r>
              <a:rPr lang="fr-FR" sz="2400" noProof="0" dirty="0" smtClean="0">
                <a:solidFill>
                  <a:srgbClr val="C00000"/>
                </a:solidFill>
                <a:ea typeface="+mn-ea"/>
                <a:cs typeface="+mn-cs"/>
              </a:rPr>
              <a:t>Identification </a:t>
            </a:r>
            <a:r>
              <a:rPr lang="fr-FR" sz="2400" noProof="0" dirty="0" smtClean="0">
                <a:solidFill>
                  <a:srgbClr val="C00000"/>
                </a:solidFill>
                <a:ea typeface="+mn-ea"/>
                <a:cs typeface="+mn-cs"/>
              </a:rPr>
              <a:t>d’un </a:t>
            </a:r>
            <a:r>
              <a:rPr lang="fr-FR" sz="2400" noProof="0" dirty="0" smtClean="0">
                <a:solidFill>
                  <a:srgbClr val="C00000"/>
                </a:solidFill>
                <a:ea typeface="+mn-ea"/>
                <a:cs typeface="+mn-cs"/>
              </a:rPr>
              <a:t>contrat programme </a:t>
            </a:r>
            <a:r>
              <a:rPr lang="fr-FR" sz="2400" dirty="0" smtClean="0">
                <a:solidFill>
                  <a:srgbClr val="C00000"/>
                </a:solidFill>
                <a:ea typeface="+mn-ea"/>
                <a:cs typeface="+mn-cs"/>
              </a:rPr>
              <a:t>d’</a:t>
            </a:r>
            <a:r>
              <a:rPr lang="fr-FR" sz="2400" noProof="0" dirty="0" smtClean="0">
                <a:solidFill>
                  <a:srgbClr val="C00000"/>
                </a:solidFill>
                <a:ea typeface="+mn-ea"/>
                <a:cs typeface="+mn-cs"/>
              </a:rPr>
              <a:t>appui budgétaire</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Formulation d’un programme d’AB</a:t>
            </a:r>
          </a:p>
          <a:p>
            <a:pPr marL="457200" lvl="1" indent="-457200" eaLnBrk="1" hangingPunct="1">
              <a:lnSpc>
                <a:spcPct val="130000"/>
              </a:lnSpc>
              <a:spcBef>
                <a:spcPts val="2400"/>
              </a:spcBef>
              <a:buClrTx/>
              <a:buFont typeface="+mj-lt"/>
              <a:buAutoNum type="arabicPeriod"/>
              <a:defRPr/>
            </a:pPr>
            <a:r>
              <a:rPr lang="fr-FR" sz="2400" b="0" noProof="0" dirty="0" smtClean="0">
                <a:ea typeface="+mn-ea"/>
                <a:cs typeface="+mn-cs"/>
              </a:rPr>
              <a:t>Tranches </a:t>
            </a:r>
            <a:r>
              <a:rPr lang="fr-FR" sz="2400" b="0" dirty="0" smtClean="0">
                <a:ea typeface="+mn-ea"/>
                <a:cs typeface="+mn-cs"/>
              </a:rPr>
              <a:t>fixes</a:t>
            </a:r>
            <a:r>
              <a:rPr lang="fr-FR" sz="2400" b="0" noProof="0" dirty="0" smtClean="0">
                <a:ea typeface="+mn-ea"/>
                <a:cs typeface="+mn-cs"/>
              </a:rPr>
              <a:t> et tranches variables</a:t>
            </a: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6C6CE47F-0DF3-4CFF-9A72-C0F7D61958DD}" type="slidenum">
              <a:rPr lang="en-GB" smtClean="0"/>
              <a:pPr/>
              <a:t>4</a:t>
            </a:fld>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1339850"/>
            <a:ext cx="8229600" cy="432966"/>
          </a:xfrm>
        </p:spPr>
        <p:txBody>
          <a:bodyPr/>
          <a:lstStyle/>
          <a:p>
            <a:pPr indent="0" eaLnBrk="1" hangingPunct="1"/>
            <a:r>
              <a:rPr lang="fr-FR" sz="2600" noProof="0" dirty="0" smtClean="0"/>
              <a:t>Fournir ou non un AB (1)</a:t>
            </a:r>
          </a:p>
        </p:txBody>
      </p:sp>
      <p:sp>
        <p:nvSpPr>
          <p:cNvPr id="4099" name="Rectangle 3"/>
          <p:cNvSpPr>
            <a:spLocks noGrp="1" noChangeArrowheads="1"/>
          </p:cNvSpPr>
          <p:nvPr>
            <p:ph type="body" idx="1"/>
          </p:nvPr>
        </p:nvSpPr>
        <p:spPr>
          <a:xfrm>
            <a:off x="0" y="1700808"/>
            <a:ext cx="9144000" cy="489654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CBGD: L’engagement du pays à l’égard des </a:t>
            </a:r>
            <a:r>
              <a:rPr lang="fr-FR" sz="1800" b="0" noProof="0" dirty="0" smtClean="0">
                <a:solidFill>
                  <a:srgbClr val="FF0000"/>
                </a:solidFill>
              </a:rPr>
              <a:t>trois valeurs fondamentales </a:t>
            </a:r>
            <a:r>
              <a:rPr lang="fr-FR" sz="1800" b="0" noProof="0" dirty="0" smtClean="0">
                <a:solidFill>
                  <a:schemeClr val="accent6"/>
                </a:solidFill>
              </a:rPr>
              <a:t>est une précondition. Evaluation pendant la phase de programmation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CRS et CCAE: Evaluation des valeurs fondamentales fait pendant l’identification et la formulation (utiliser le cadre de gestion des risques)</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CRS (en cas de non éligibilité pour CBGD): l’engagement </a:t>
            </a:r>
            <a:r>
              <a:rPr lang="fr-FR" sz="1800" b="0" noProof="0" dirty="0" smtClean="0">
                <a:solidFill>
                  <a:schemeClr val="accent6"/>
                </a:solidFill>
              </a:rPr>
              <a:t>à l’égard des </a:t>
            </a:r>
            <a:r>
              <a:rPr lang="fr-FR" sz="1800" b="0" noProof="0" dirty="0" smtClean="0">
                <a:solidFill>
                  <a:schemeClr val="accent6"/>
                </a:solidFill>
                <a:cs typeface="Arial"/>
              </a:rPr>
              <a:t>valeurs fondamentales doit être </a:t>
            </a:r>
            <a:r>
              <a:rPr lang="fr-FR" sz="1800" b="0" noProof="0" dirty="0" smtClean="0">
                <a:solidFill>
                  <a:schemeClr val="accent6"/>
                </a:solidFill>
                <a:latin typeface="Calibri"/>
                <a:cs typeface="Arial"/>
              </a:rPr>
              <a:t>«</a:t>
            </a:r>
            <a:r>
              <a:rPr lang="fr-FR" sz="1800" b="0" u="sng" noProof="0" dirty="0" smtClean="0">
                <a:solidFill>
                  <a:schemeClr val="accent6"/>
                </a:solidFill>
                <a:cs typeface="Arial"/>
              </a:rPr>
              <a:t>rigoureusement équilibré </a:t>
            </a:r>
            <a:r>
              <a:rPr lang="fr-FR" sz="1800" b="0" noProof="0" dirty="0" smtClean="0">
                <a:solidFill>
                  <a:schemeClr val="accent6"/>
                </a:solidFill>
                <a:cs typeface="Arial"/>
              </a:rPr>
              <a:t>par la nécessité d’apporter et de protéger la fourniture </a:t>
            </a:r>
            <a:r>
              <a:rPr lang="fr-FR" sz="1800" b="0" dirty="0" smtClean="0">
                <a:solidFill>
                  <a:schemeClr val="accent6"/>
                </a:solidFill>
                <a:cs typeface="Arial"/>
              </a:rPr>
              <a:t>de</a:t>
            </a:r>
            <a:r>
              <a:rPr lang="fr-FR" sz="1800" b="0" noProof="0" dirty="0" smtClean="0">
                <a:solidFill>
                  <a:schemeClr val="accent6"/>
                </a:solidFill>
                <a:cs typeface="Arial"/>
              </a:rPr>
              <a:t> services  vitaux</a:t>
            </a:r>
            <a:r>
              <a:rPr lang="fr-FR" sz="1800" b="0" noProof="0" dirty="0" smtClean="0">
                <a:solidFill>
                  <a:schemeClr val="accent6"/>
                </a:solidFill>
                <a:latin typeface="Calibri"/>
                <a:cs typeface="Arial"/>
              </a:rPr>
              <a:t>»</a:t>
            </a:r>
            <a:r>
              <a:rPr lang="fr-FR" sz="1800" b="0" noProof="0" dirty="0" smtClean="0">
                <a:solidFill>
                  <a:schemeClr val="accent6"/>
                </a:solidFill>
                <a:cs typeface="Arial"/>
              </a:rPr>
              <a:t>.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cs typeface="Arial"/>
              </a:rPr>
              <a:t>En cas de CCAE → l’</a:t>
            </a:r>
            <a:r>
              <a:rPr lang="fr-FR" sz="1800" b="0" noProof="0" dirty="0" smtClean="0">
                <a:solidFill>
                  <a:schemeClr val="accent6"/>
                </a:solidFill>
              </a:rPr>
              <a:t>engagement de même que la </a:t>
            </a:r>
            <a:r>
              <a:rPr lang="fr-FR" sz="1800" b="0" noProof="0" dirty="0" smtClean="0">
                <a:solidFill>
                  <a:schemeClr val="accent6"/>
                </a:solidFill>
                <a:latin typeface="Calibri"/>
              </a:rPr>
              <a:t>«</a:t>
            </a:r>
            <a:r>
              <a:rPr lang="fr-FR" sz="1800" b="0" noProof="0" dirty="0" smtClean="0">
                <a:solidFill>
                  <a:schemeClr val="accent6"/>
                </a:solidFill>
              </a:rPr>
              <a:t>réponse</a:t>
            </a:r>
            <a:r>
              <a:rPr lang="fr-FR" sz="1800" b="0" noProof="0" dirty="0" smtClean="0">
                <a:solidFill>
                  <a:schemeClr val="accent6"/>
                </a:solidFill>
                <a:cs typeface="Arial"/>
              </a:rPr>
              <a:t> politique </a:t>
            </a:r>
            <a:r>
              <a:rPr lang="fr-FR" sz="1800" b="0" noProof="0" dirty="0" smtClean="0">
                <a:solidFill>
                  <a:schemeClr val="accent6"/>
                </a:solidFill>
                <a:cs typeface="Arial"/>
              </a:rPr>
              <a:t>vis-à-vis des VF </a:t>
            </a:r>
            <a:r>
              <a:rPr lang="fr-FR" sz="1800" b="0" noProof="0" dirty="0" smtClean="0">
                <a:solidFill>
                  <a:schemeClr val="accent6"/>
                </a:solidFill>
                <a:latin typeface="Calibri"/>
                <a:cs typeface="Arial"/>
              </a:rPr>
              <a:t>»</a:t>
            </a:r>
            <a:r>
              <a:rPr lang="fr-FR" sz="1800" b="0" noProof="0" dirty="0" smtClean="0">
                <a:solidFill>
                  <a:schemeClr val="accent6"/>
                </a:solidFill>
                <a:cs typeface="Arial"/>
              </a:rPr>
              <a:t>, </a:t>
            </a:r>
            <a:r>
              <a:rPr lang="fr-FR" sz="1800" b="0" noProof="0" dirty="0" smtClean="0">
                <a:solidFill>
                  <a:schemeClr val="accent6"/>
                </a:solidFill>
                <a:cs typeface="Arial"/>
              </a:rPr>
              <a:t>associés à un </a:t>
            </a:r>
            <a:r>
              <a:rPr lang="fr-FR" sz="1800" b="0" noProof="0" dirty="0" smtClean="0">
                <a:solidFill>
                  <a:schemeClr val="accent6"/>
                </a:solidFill>
                <a:latin typeface="Calibri"/>
                <a:cs typeface="Arial"/>
              </a:rPr>
              <a:t>«</a:t>
            </a:r>
            <a:r>
              <a:rPr lang="fr-FR" sz="1800" b="0" noProof="0" dirty="0" smtClean="0">
                <a:solidFill>
                  <a:schemeClr val="accent6"/>
                </a:solidFill>
                <a:cs typeface="Arial"/>
              </a:rPr>
              <a:t>dialoque politique et </a:t>
            </a:r>
            <a:r>
              <a:rPr lang="fr-FR" sz="1800" b="0" noProof="0" dirty="0" smtClean="0">
                <a:solidFill>
                  <a:schemeClr val="accent6"/>
                </a:solidFill>
                <a:cs typeface="Arial"/>
              </a:rPr>
              <a:t>de politique renforcé</a:t>
            </a:r>
            <a:r>
              <a:rPr lang="fr-FR" sz="1800" b="0" noProof="0" dirty="0" smtClean="0">
                <a:solidFill>
                  <a:schemeClr val="accent6"/>
                </a:solidFill>
                <a:cs typeface="Arial"/>
              </a:rPr>
              <a:t>, sont des </a:t>
            </a:r>
            <a:r>
              <a:rPr lang="fr-FR" sz="1800" b="0" u="sng" noProof="0" dirty="0" smtClean="0">
                <a:solidFill>
                  <a:schemeClr val="accent6"/>
                </a:solidFill>
                <a:cs typeface="Arial"/>
              </a:rPr>
              <a:t>aspects </a:t>
            </a:r>
            <a:r>
              <a:rPr lang="fr-FR" sz="1800" b="0" u="sng" dirty="0" smtClean="0">
                <a:solidFill>
                  <a:schemeClr val="accent6"/>
                </a:solidFill>
                <a:cs typeface="Arial"/>
              </a:rPr>
              <a:t>qu’</a:t>
            </a:r>
            <a:r>
              <a:rPr lang="fr-FR" sz="1800" b="0" u="sng" noProof="0" dirty="0" smtClean="0">
                <a:solidFill>
                  <a:schemeClr val="accent6"/>
                </a:solidFill>
                <a:cs typeface="Arial"/>
              </a:rPr>
              <a:t>il faut prendre en compte</a:t>
            </a:r>
            <a:r>
              <a:rPr lang="fr-FR" sz="1800" b="0" noProof="0" dirty="0" smtClean="0">
                <a:solidFill>
                  <a:schemeClr val="accent6"/>
                </a:solidFill>
                <a:latin typeface="Calibri"/>
                <a:cs typeface="Arial"/>
              </a:rPr>
              <a:t> »</a:t>
            </a:r>
            <a:r>
              <a:rPr lang="fr-FR" sz="1800" b="0" noProof="0" dirty="0" smtClean="0">
                <a:solidFill>
                  <a:schemeClr val="accent6"/>
                </a:solidFill>
                <a:cs typeface="Arial"/>
              </a:rPr>
              <a:t>.</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cs typeface="Arial"/>
              </a:rPr>
              <a:t>En cas de risques politiques élevés: impliquer le CPAB </a:t>
            </a:r>
            <a:endParaRPr lang="fr-FR" sz="1800" b="0" noProof="0" dirty="0" smtClean="0">
              <a:solidFill>
                <a:schemeClr val="accent6"/>
              </a:solidFill>
              <a:cs typeface="Aria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5124" name="Slide Number Placeholder 1"/>
          <p:cNvSpPr>
            <a:spLocks noGrp="1"/>
          </p:cNvSpPr>
          <p:nvPr>
            <p:ph type="sldNum" sz="quarter" idx="12"/>
          </p:nvPr>
        </p:nvSpPr>
        <p:spPr>
          <a:noFill/>
          <a:ln>
            <a:miter lim="800000"/>
            <a:headEnd/>
            <a:tailEnd/>
          </a:ln>
        </p:spPr>
        <p:txBody>
          <a:bodyPr/>
          <a:lstStyle/>
          <a:p>
            <a:fld id="{DC4D4E41-2C35-4226-AADE-D05D4757B5CE}" type="slidenum">
              <a:rPr lang="en-GB" smtClean="0"/>
              <a:pPr/>
              <a:t>5</a:t>
            </a:fld>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1339850"/>
            <a:ext cx="8229600" cy="432966"/>
          </a:xfrm>
        </p:spPr>
        <p:txBody>
          <a:bodyPr/>
          <a:lstStyle/>
          <a:p>
            <a:pPr indent="0" eaLnBrk="1" hangingPunct="1"/>
            <a:r>
              <a:rPr lang="fr-FR" sz="2600" noProof="0" dirty="0" smtClean="0"/>
              <a:t>Fournir ou non un AB (2)</a:t>
            </a:r>
          </a:p>
        </p:txBody>
      </p:sp>
      <p:sp>
        <p:nvSpPr>
          <p:cNvPr id="4099" name="Rectangle 3"/>
          <p:cNvSpPr>
            <a:spLocks noGrp="1" noChangeArrowheads="1"/>
          </p:cNvSpPr>
          <p:nvPr>
            <p:ph type="body" idx="1"/>
          </p:nvPr>
        </p:nvSpPr>
        <p:spPr>
          <a:xfrm>
            <a:off x="0" y="1772817"/>
            <a:ext cx="9144000" cy="4248572"/>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cs typeface="Arial"/>
              </a:rPr>
              <a:t>Évaluation des </a:t>
            </a:r>
            <a:r>
              <a:rPr lang="fr-FR" sz="1800" b="0" noProof="0" dirty="0" smtClean="0">
                <a:solidFill>
                  <a:srgbClr val="FF0000"/>
                </a:solidFill>
                <a:cs typeface="Arial"/>
              </a:rPr>
              <a:t>quatre</a:t>
            </a:r>
            <a:r>
              <a:rPr lang="fr-FR" sz="1800" b="0" noProof="0" dirty="0" smtClean="0">
                <a:solidFill>
                  <a:schemeClr val="accent6"/>
                </a:solidFill>
                <a:cs typeface="Arial"/>
              </a:rPr>
              <a:t> </a:t>
            </a:r>
            <a:r>
              <a:rPr lang="fr-FR" sz="1800" b="0" noProof="0" dirty="0" smtClean="0">
                <a:solidFill>
                  <a:srgbClr val="FF0000"/>
                </a:solidFill>
                <a:cs typeface="Arial"/>
              </a:rPr>
              <a:t>critères d’éligibilité </a:t>
            </a:r>
            <a:r>
              <a:rPr lang="fr-FR" sz="1800" b="0" noProof="0" dirty="0" smtClean="0">
                <a:solidFill>
                  <a:schemeClr val="accent2"/>
                </a:solidFill>
                <a:cs typeface="Arial"/>
              </a:rPr>
              <a:t>pendant l’identification et la formulation de l’AB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cs typeface="Arial"/>
              </a:rPr>
              <a:t>Trois catégories de pays</a:t>
            </a:r>
            <a:r>
              <a:rPr lang="fr-FR" sz="1800" b="0" noProof="0" dirty="0" smtClean="0">
                <a:solidFill>
                  <a:schemeClr val="accent6"/>
                </a:solidFill>
              </a:rPr>
              <a:t>:</a:t>
            </a:r>
            <a:endParaRPr lang="fr-FR" sz="1800" b="0" noProof="0" dirty="0" smtClean="0">
              <a:solidFill>
                <a:schemeClr val="accent6"/>
              </a:solidFill>
              <a:cs typeface="Arial"/>
            </a:endParaRPr>
          </a:p>
          <a:p>
            <a:pPr lvl="2"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cs typeface="Arial"/>
              </a:rPr>
              <a:t>Candidats solides: en principe remplissent et devraient continuer à remplir les critères d’éligibilité (</a:t>
            </a:r>
            <a:r>
              <a:rPr lang="fr-FR" sz="1800" dirty="0" smtClean="0">
                <a:solidFill>
                  <a:schemeClr val="accent6"/>
                </a:solidFill>
                <a:cs typeface="Arial"/>
              </a:rPr>
              <a:t>CBGD</a:t>
            </a:r>
            <a:r>
              <a:rPr lang="fr-FR" sz="1800" noProof="0" dirty="0" smtClean="0">
                <a:solidFill>
                  <a:schemeClr val="accent6"/>
                </a:solidFill>
                <a:cs typeface="Arial"/>
              </a:rPr>
              <a:t> et CRS possible)   </a:t>
            </a:r>
          </a:p>
          <a:p>
            <a:pPr lvl="2"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cs typeface="Arial"/>
              </a:rPr>
              <a:t>Candidats potentiels: l’éligibilité est </a:t>
            </a:r>
            <a:r>
              <a:rPr lang="fr-FR" sz="1800" noProof="0" dirty="0" smtClean="0">
                <a:solidFill>
                  <a:schemeClr val="accent6"/>
                </a:solidFill>
                <a:cs typeface="Arial"/>
              </a:rPr>
              <a:t>plus</a:t>
            </a:r>
            <a:endParaRPr lang="fr-FR" sz="1800" noProof="0" dirty="0" smtClean="0">
              <a:solidFill>
                <a:schemeClr val="accent6"/>
              </a:solidFill>
              <a:cs typeface="Arial"/>
            </a:endParaRPr>
          </a:p>
          <a:p>
            <a:pPr lvl="2" eaLnBrk="1" hangingPunct="1">
              <a:lnSpc>
                <a:spcPct val="130000"/>
              </a:lnSpc>
              <a:spcBef>
                <a:spcPct val="0"/>
              </a:spcBef>
              <a:spcAft>
                <a:spcPts val="0"/>
              </a:spcAft>
              <a:buFont typeface="Wingdings" pitchFamily="2" charset="2"/>
              <a:buChar char="Ø"/>
              <a:defRPr/>
            </a:pPr>
            <a:r>
              <a:rPr lang="fr-FR" sz="1800" noProof="0" dirty="0" smtClean="0">
                <a:solidFill>
                  <a:schemeClr val="accent6"/>
                </a:solidFill>
                <a:cs typeface="Arial"/>
              </a:rPr>
              <a:t>Candidats faibles: l’éligibilité est fortement compromise (CBGD très probablement pas possible)</a:t>
            </a:r>
          </a:p>
          <a:p>
            <a:pPr marL="933450" lvl="1" indent="-476250" eaLnBrk="1" hangingPunct="1">
              <a:lnSpc>
                <a:spcPct val="130000"/>
              </a:lnSpc>
              <a:spcBef>
                <a:spcPct val="0"/>
              </a:spcBef>
              <a:spcAft>
                <a:spcPts val="0"/>
              </a:spcAft>
              <a:buFont typeface="Wingdings" pitchFamily="2" charset="2"/>
              <a:buChar char="§"/>
              <a:defRPr/>
            </a:pPr>
            <a:r>
              <a:rPr lang="fr-FR" sz="1800" b="0" dirty="0">
                <a:solidFill>
                  <a:schemeClr val="accent6"/>
                </a:solidFill>
                <a:cs typeface="Arial"/>
              </a:rPr>
              <a:t>Evaluation des risques et définition des mesures </a:t>
            </a:r>
            <a:r>
              <a:rPr lang="fr-FR" sz="1800" b="0" dirty="0" smtClean="0">
                <a:solidFill>
                  <a:schemeClr val="accent6"/>
                </a:solidFill>
                <a:cs typeface="Arial"/>
              </a:rPr>
              <a:t>d’atténuation </a:t>
            </a:r>
            <a:r>
              <a:rPr lang="fr-FR" sz="1800" b="0" dirty="0">
                <a:solidFill>
                  <a:schemeClr val="accent6"/>
                </a:solidFill>
                <a:cs typeface="Arial"/>
              </a:rPr>
              <a:t>pendant l’identification et la formulation    </a:t>
            </a:r>
          </a:p>
          <a:p>
            <a:pPr marL="914400" lvl="2" indent="0" eaLnBrk="1" hangingPunct="1">
              <a:lnSpc>
                <a:spcPct val="130000"/>
              </a:lnSpc>
              <a:spcBef>
                <a:spcPct val="0"/>
              </a:spcBef>
              <a:spcAft>
                <a:spcPts val="0"/>
              </a:spcAft>
              <a:buNone/>
              <a:defRPr/>
            </a:pPr>
            <a:endParaRPr lang="fr-FR" sz="1800" noProof="0" dirty="0" smtClean="0">
              <a:solidFill>
                <a:schemeClr val="accent6"/>
              </a:solidFill>
              <a:cs typeface="Arial"/>
            </a:endParaRPr>
          </a:p>
        </p:txBody>
      </p:sp>
      <p:sp>
        <p:nvSpPr>
          <p:cNvPr id="6148" name="Slide Number Placeholder 1"/>
          <p:cNvSpPr>
            <a:spLocks noGrp="1"/>
          </p:cNvSpPr>
          <p:nvPr>
            <p:ph type="sldNum" sz="quarter" idx="12"/>
          </p:nvPr>
        </p:nvSpPr>
        <p:spPr>
          <a:noFill/>
          <a:ln>
            <a:miter lim="800000"/>
            <a:headEnd/>
            <a:tailEnd/>
          </a:ln>
        </p:spPr>
        <p:txBody>
          <a:bodyPr/>
          <a:lstStyle/>
          <a:p>
            <a:fld id="{A8017541-A042-4C6F-BC4D-B7311497CC25}" type="slidenum">
              <a:rPr lang="en-GB" smtClean="0"/>
              <a:pPr/>
              <a:t>6</a:t>
            </a:fld>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1268760"/>
            <a:ext cx="8229600" cy="649288"/>
          </a:xfrm>
        </p:spPr>
        <p:txBody>
          <a:bodyPr/>
          <a:lstStyle/>
          <a:p>
            <a:pPr indent="0" eaLnBrk="1" hangingPunct="1"/>
            <a:r>
              <a:rPr lang="fr-FR" sz="2600" noProof="0" dirty="0" smtClean="0"/>
              <a:t>Montant de l’appui budgétaire  (1)</a:t>
            </a:r>
          </a:p>
        </p:txBody>
      </p:sp>
      <p:sp>
        <p:nvSpPr>
          <p:cNvPr id="4099" name="Rectangle 3"/>
          <p:cNvSpPr>
            <a:spLocks noGrp="1" noChangeArrowheads="1"/>
          </p:cNvSpPr>
          <p:nvPr>
            <p:ph type="body" idx="1"/>
          </p:nvPr>
        </p:nvSpPr>
        <p:spPr>
          <a:xfrm>
            <a:off x="0" y="1772816"/>
            <a:ext cx="9144000" cy="4752528"/>
          </a:xfrm>
        </p:spPr>
        <p:txBody>
          <a:bodyPr/>
          <a:lstStyle/>
          <a:p>
            <a:pPr marL="457200" lvl="1" indent="0" eaLnBrk="1" hangingPunct="1">
              <a:lnSpc>
                <a:spcPct val="130000"/>
              </a:lnSpc>
              <a:spcBef>
                <a:spcPct val="0"/>
              </a:spcBef>
              <a:spcAft>
                <a:spcPts val="0"/>
              </a:spcAft>
              <a:buFontTx/>
              <a:buNone/>
              <a:defRPr/>
            </a:pPr>
            <a:r>
              <a:rPr lang="fr-FR" sz="1800" b="0" noProof="0" dirty="0" smtClean="0">
                <a:solidFill>
                  <a:schemeClr val="accent6"/>
                </a:solidFill>
              </a:rPr>
              <a:t>La décision doit être fondée sur une large évaluation qualitative:</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Besoins de financement du pays partenaire (PP): voir cadre de dépenses  à moyen terme (CDMT) </a:t>
            </a:r>
            <a:r>
              <a:rPr lang="fr-FR" sz="1800" b="0" dirty="0" smtClean="0">
                <a:solidFill>
                  <a:schemeClr val="accent6"/>
                </a:solidFill>
              </a:rPr>
              <a:t>et stratégies de </a:t>
            </a:r>
            <a:r>
              <a:rPr lang="fr-FR" sz="1800" b="0" noProof="0" dirty="0" smtClean="0">
                <a:solidFill>
                  <a:schemeClr val="accent6"/>
                </a:solidFill>
              </a:rPr>
              <a:t>développement national/sectoriel;</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Préférence du PP concernant la modalité de l’ aide</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Engagement du PP à affecter les ressources budgétaires conformément aux stratégies et objectifs de développement</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Efficacité et valeur ajoutée de l’AB à contribuer à la réalisation des objectifs de politique du PP</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Antécédents des tranches/décaissements antérieurs : réalisation des objectifs, taux de décaissement et respect des délais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Existence d’un système de suivi orienté sur les résultats </a:t>
            </a:r>
            <a:endParaRPr lang="fr-FR" sz="1800" b="0" noProof="0" dirty="0">
              <a:solidFill>
                <a:schemeClr val="accent6"/>
              </a:solidFill>
            </a:endParaRPr>
          </a:p>
        </p:txBody>
      </p:sp>
      <p:sp>
        <p:nvSpPr>
          <p:cNvPr id="7172" name="Slide Number Placeholder 1"/>
          <p:cNvSpPr>
            <a:spLocks noGrp="1"/>
          </p:cNvSpPr>
          <p:nvPr>
            <p:ph type="sldNum" sz="quarter" idx="12"/>
          </p:nvPr>
        </p:nvSpPr>
        <p:spPr>
          <a:noFill/>
          <a:ln>
            <a:miter lim="800000"/>
            <a:headEnd/>
            <a:tailEnd/>
          </a:ln>
        </p:spPr>
        <p:txBody>
          <a:bodyPr/>
          <a:lstStyle/>
          <a:p>
            <a:fld id="{0655FDEF-988B-45B1-93E1-16CD8F8B4FC3}" type="slidenum">
              <a:rPr lang="en-GB" smtClean="0"/>
              <a:pPr/>
              <a:t>7</a:t>
            </a:fld>
            <a:endParaRPr lang="en-GB"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1339850"/>
            <a:ext cx="8229600" cy="649288"/>
          </a:xfrm>
        </p:spPr>
        <p:txBody>
          <a:bodyPr/>
          <a:lstStyle/>
          <a:p>
            <a:pPr indent="0" eaLnBrk="1" hangingPunct="1"/>
            <a:r>
              <a:rPr lang="fr-FR" sz="2600" noProof="0" dirty="0" smtClean="0"/>
              <a:t>Montant de l’appui budgétaire  (2)</a:t>
            </a:r>
          </a:p>
        </p:txBody>
      </p:sp>
      <p:sp>
        <p:nvSpPr>
          <p:cNvPr id="4099" name="Rectangle 3"/>
          <p:cNvSpPr>
            <a:spLocks noGrp="1" noChangeArrowheads="1"/>
          </p:cNvSpPr>
          <p:nvPr>
            <p:ph type="body" idx="1"/>
          </p:nvPr>
        </p:nvSpPr>
        <p:spPr>
          <a:xfrm>
            <a:off x="0" y="1989138"/>
            <a:ext cx="9144000" cy="4608512"/>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Chaque critère peut être évalué comme élevé, moyen ou faible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 score global peut être également évalué comme élevé, moyen ou faible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Aucune transposition mécanique des scores par </a:t>
            </a:r>
            <a:r>
              <a:rPr lang="fr-FR" b="0" dirty="0" smtClean="0">
                <a:solidFill>
                  <a:schemeClr val="accent6"/>
                </a:solidFill>
              </a:rPr>
              <a:t>critère</a:t>
            </a:r>
            <a:r>
              <a:rPr lang="fr-FR" b="0" noProof="0" dirty="0" smtClean="0">
                <a:solidFill>
                  <a:schemeClr val="accent6"/>
                </a:solidFill>
              </a:rPr>
              <a:t> dans le score final, dans la mesure où leur importance peut varier</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Score global </a:t>
            </a:r>
          </a:p>
          <a:p>
            <a:pPr marL="1333500" lvl="2"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élevé: 2/3 de l’aide peut </a:t>
            </a:r>
            <a:r>
              <a:rPr lang="fr-FR" sz="1800" b="0" dirty="0" smtClean="0">
                <a:solidFill>
                  <a:schemeClr val="accent6"/>
                </a:solidFill>
              </a:rPr>
              <a:t>être allouée sous la forme d’</a:t>
            </a:r>
            <a:r>
              <a:rPr lang="fr-FR" sz="1800" b="0" noProof="0" dirty="0" smtClean="0">
                <a:solidFill>
                  <a:schemeClr val="accent6"/>
                </a:solidFill>
              </a:rPr>
              <a:t>AB</a:t>
            </a:r>
            <a:endParaRPr lang="fr-FR" sz="1800" dirty="0" smtClean="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moyen: entre 1/3 et 2/3 de l’aide sous la forme d’AB</a:t>
            </a:r>
            <a:endParaRPr lang="fr-FR" sz="1800" dirty="0" smtClean="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faible: moins de 1/3 de l’aide sous la forme d’AB</a:t>
            </a:r>
          </a:p>
        </p:txBody>
      </p:sp>
      <p:sp>
        <p:nvSpPr>
          <p:cNvPr id="8196" name="Slide Number Placeholder 1"/>
          <p:cNvSpPr>
            <a:spLocks noGrp="1"/>
          </p:cNvSpPr>
          <p:nvPr>
            <p:ph type="sldNum" sz="quarter" idx="12"/>
          </p:nvPr>
        </p:nvSpPr>
        <p:spPr>
          <a:noFill/>
          <a:ln>
            <a:miter lim="800000"/>
            <a:headEnd/>
            <a:tailEnd/>
          </a:ln>
        </p:spPr>
        <p:txBody>
          <a:bodyPr/>
          <a:lstStyle/>
          <a:p>
            <a:fld id="{48505635-2E5B-4EBA-B3A4-F9EFBF90C37B}" type="slidenum">
              <a:rPr lang="en-GB" smtClean="0"/>
              <a:pPr/>
              <a:t>8</a:t>
            </a:fld>
            <a:endParaRPr lang="en-GB"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432966"/>
          </a:xfrm>
        </p:spPr>
        <p:txBody>
          <a:bodyPr/>
          <a:lstStyle/>
          <a:p>
            <a:pPr indent="0" eaLnBrk="1" hangingPunct="1"/>
            <a:r>
              <a:rPr lang="fr-FR" sz="2600" noProof="0" dirty="0" smtClean="0"/>
              <a:t>Fiche d’identification</a:t>
            </a:r>
          </a:p>
        </p:txBody>
      </p:sp>
      <p:sp>
        <p:nvSpPr>
          <p:cNvPr id="4099" name="Rectangle 3"/>
          <p:cNvSpPr>
            <a:spLocks noGrp="1" noChangeArrowheads="1"/>
          </p:cNvSpPr>
          <p:nvPr>
            <p:ph type="body" idx="1"/>
          </p:nvPr>
        </p:nvSpPr>
        <p:spPr>
          <a:xfrm>
            <a:off x="0" y="1844824"/>
            <a:ext cx="9144000" cy="4608364"/>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La Délégation prépare une fiche d’identification établissant :</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Le type de contrat de l’AB proposé et le montant</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Les objectifs proposés et les résultats attendus</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La probabilité d’atteindre les critères d’éligibilité</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Les actions préalables nécessaires</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Les mesures d’appui nécessaires</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Des propositions préliminaires pour la formulation et la mise en œuvre de l’AB</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Les principaux risques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 premier avant-projet du Cadre de gestion du risque doit être joint à la Fiche d’identification</a:t>
            </a:r>
            <a:endParaRPr lang="fr-FR" b="0" noProof="0" dirty="0">
              <a:solidFill>
                <a:schemeClr val="accent6"/>
              </a:solidFill>
            </a:endParaRPr>
          </a:p>
        </p:txBody>
      </p:sp>
      <p:sp>
        <p:nvSpPr>
          <p:cNvPr id="9220" name="Slide Number Placeholder 1"/>
          <p:cNvSpPr>
            <a:spLocks noGrp="1"/>
          </p:cNvSpPr>
          <p:nvPr>
            <p:ph type="sldNum" sz="quarter" idx="12"/>
          </p:nvPr>
        </p:nvSpPr>
        <p:spPr>
          <a:noFill/>
          <a:ln>
            <a:miter lim="800000"/>
            <a:headEnd/>
            <a:tailEnd/>
          </a:ln>
        </p:spPr>
        <p:txBody>
          <a:bodyPr/>
          <a:lstStyle/>
          <a:p>
            <a:fld id="{A53EDF7C-066A-4247-89F3-CCB038AF7F06}" type="slidenum">
              <a:rPr lang="en-GB" smtClean="0"/>
              <a:pPr/>
              <a:t>9</a:t>
            </a:fld>
            <a:endParaRPr lang="en-GB"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4191</TotalTime>
  <Words>3427</Words>
  <Application>Microsoft Office PowerPoint</Application>
  <PresentationFormat>On-screen Show (4:3)</PresentationFormat>
  <Paragraphs>362</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Slide_Master</vt:lpstr>
      <vt:lpstr>Formation en appui budgétaire</vt:lpstr>
      <vt:lpstr>Plan du module 7</vt:lpstr>
      <vt:lpstr>Cycle des opérations de l’appui budgétaire</vt:lpstr>
      <vt:lpstr>Plan du module 7</vt:lpstr>
      <vt:lpstr>Fournir ou non un AB (1)</vt:lpstr>
      <vt:lpstr>Fournir ou non un AB (2)</vt:lpstr>
      <vt:lpstr>Montant de l’appui budgétaire  (1)</vt:lpstr>
      <vt:lpstr>Montant de l’appui budgétaire  (2)</vt:lpstr>
      <vt:lpstr>Fiche d’identification</vt:lpstr>
      <vt:lpstr>Plan du module 7</vt:lpstr>
      <vt:lpstr>Préparation d’une Fiche d’Action et d’un avant-projet de DTA (1)</vt:lpstr>
      <vt:lpstr>Préparation d’une Fiche d action et d’un avant-projet de DTA (2)</vt:lpstr>
      <vt:lpstr>De l’approbation d’une FA à la Convention de financement </vt:lpstr>
      <vt:lpstr>Plan du module 7</vt:lpstr>
      <vt:lpstr>Evaluation des performances/Cadre de monitorage et indicateurs (1)</vt:lpstr>
      <vt:lpstr>Evaluation des performances/Cadre de monitorage et indicateurs (2)</vt:lpstr>
      <vt:lpstr>C’est quoi la tranche de base et la Tranche variable?</vt:lpstr>
      <vt:lpstr>Tranche variable (TV) et prévisibilité</vt:lpstr>
      <vt:lpstr>Part des tranches fixes et variables (TV)</vt:lpstr>
      <vt:lpstr>Considérations concernant l’établissement de la part de la TV</vt:lpstr>
      <vt:lpstr>CBGB/CRS initiale ou successeur</vt:lpstr>
      <vt:lpstr> Peu dépendant de l’aide et/ou risques élevés et/ou doutes concernant la performance</vt:lpstr>
      <vt:lpstr>CCAE et tranches variables</vt:lpstr>
      <vt:lpstr>Contrat création de l’appareil de l’Etat </vt:lpstr>
      <vt:lpstr>Profil des décaissements annuels totaux</vt:lpstr>
      <vt:lpstr>   Montants plus élevés au début ou à la fin du programme</vt:lpstr>
      <vt:lpstr>Tranche annuelle de performance (TAP)</vt:lpstr>
      <vt:lpstr>Tranche annuelle de Performance </vt:lpstr>
      <vt:lpstr>Indicateurs de décaissement des TV (1)</vt:lpstr>
      <vt:lpstr>Indicateurs de décaissement des TV (2)</vt:lpstr>
      <vt:lpstr>Indicateurs de décaissement des TV (3)</vt:lpstr>
      <vt:lpstr>Indicateurs de décaissement TV (4)</vt:lpstr>
      <vt:lpstr>Comment juger la qualité d’un indicateur?</vt:lpstr>
      <vt:lpstr>Calculer le décaissement d’une TV (1)</vt:lpstr>
      <vt:lpstr>Calculer le décaissement d’une TV (2)</vt:lpstr>
      <vt:lpstr>Slide 36</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ffe</cp:lastModifiedBy>
  <cp:revision>235</cp:revision>
  <dcterms:created xsi:type="dcterms:W3CDTF">2011-10-28T10:25:18Z</dcterms:created>
  <dcterms:modified xsi:type="dcterms:W3CDTF">2014-05-05T11:43:30Z</dcterms:modified>
</cp:coreProperties>
</file>